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89" r:id="rId5"/>
  </p:sldMasterIdLst>
  <p:notesMasterIdLst>
    <p:notesMasterId r:id="rId16"/>
  </p:notesMasterIdLst>
  <p:sldIdLst>
    <p:sldId id="275" r:id="rId6"/>
    <p:sldId id="285" r:id="rId7"/>
    <p:sldId id="286" r:id="rId8"/>
    <p:sldId id="287" r:id="rId9"/>
    <p:sldId id="289" r:id="rId10"/>
    <p:sldId id="290" r:id="rId11"/>
    <p:sldId id="291" r:id="rId12"/>
    <p:sldId id="293" r:id="rId13"/>
    <p:sldId id="294" r:id="rId14"/>
    <p:sldId id="296" r:id="rId15"/>
  </p:sldIdLst>
  <p:sldSz cx="11522075" cy="6480175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46">
          <p15:clr>
            <a:srgbClr val="A4A3A4"/>
          </p15:clr>
        </p15:guide>
        <p15:guide id="4" pos="3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99"/>
    <a:srgbClr val="004586"/>
    <a:srgbClr val="83CAFF"/>
    <a:srgbClr val="008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579" autoAdjust="0"/>
  </p:normalViewPr>
  <p:slideViewPr>
    <p:cSldViewPr>
      <p:cViewPr varScale="1">
        <p:scale>
          <a:sx n="95" d="100"/>
          <a:sy n="95" d="100"/>
        </p:scale>
        <p:origin x="1392" y="66"/>
      </p:cViewPr>
      <p:guideLst>
        <p:guide orient="horz" pos="2160"/>
        <p:guide pos="2880"/>
        <p:guide orient="horz" pos="2046"/>
        <p:guide pos="368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660">
              <a:defRPr/>
            </a:pPr>
            <a:r>
              <a:rPr lang="et-EE" sz="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Erinevus- Määrus vs direktiiv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/>
            </a:pPr>
            <a:fld id="{9137B0FE-B827-43E6-9F1A-73A7AB4ED6CD}" type="slidenum">
              <a:rPr kumimoji="0" lang="et-EE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3310" algn="l"/>
                  <a:tab pos="1326619" algn="l"/>
                  <a:tab pos="1989929" algn="l"/>
                  <a:tab pos="2653238" algn="l"/>
                </a:tabLst>
                <a:defRPr/>
              </a:pPr>
              <a:t>2</a:t>
            </a:fld>
            <a:endParaRPr kumimoji="0" lang="et-EE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218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0D7FB-B9B8-8993-D606-8F3E90544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D94CF-41B2-1AA1-6DDC-B645ED82A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EA594-1477-CE63-831B-7CEACBE5E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660">
              <a:defRPr/>
            </a:pPr>
            <a:endParaRPr lang="et-EE" sz="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D5872-B0E8-645C-EF03-3A1B06BF6BD9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/>
            </a:pPr>
            <a:fld id="{9137B0FE-B827-43E6-9F1A-73A7AB4ED6CD}" type="slidenum">
              <a:rPr kumimoji="0" lang="et-EE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3310" algn="l"/>
                  <a:tab pos="1326619" algn="l"/>
                  <a:tab pos="1989929" algn="l"/>
                  <a:tab pos="2653238" algn="l"/>
                </a:tabLst>
                <a:defRPr/>
              </a:pPr>
              <a:t>3</a:t>
            </a:fld>
            <a:endParaRPr kumimoji="0" lang="et-EE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837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ECAF-36A3-0D7D-80BD-50178B27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23292C-95FA-BCDB-F210-36A3A9BB4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CCEE9E-49E7-D979-D216-A852705D4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660">
              <a:defRPr/>
            </a:pPr>
            <a:endParaRPr lang="et-EE" sz="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CD308-2CF4-59EE-02FD-77FAD1081BEC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/>
            </a:pPr>
            <a:fld id="{9137B0FE-B827-43E6-9F1A-73A7AB4ED6CD}" type="slidenum">
              <a:rPr kumimoji="0" lang="et-EE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3310" algn="l"/>
                  <a:tab pos="1326619" algn="l"/>
                  <a:tab pos="1989929" algn="l"/>
                  <a:tab pos="2653238" algn="l"/>
                </a:tabLst>
                <a:defRPr/>
              </a:pPr>
              <a:t>4</a:t>
            </a:fld>
            <a:endParaRPr kumimoji="0" lang="et-EE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708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00FF8-AF34-42F6-B196-0CBEED303712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4579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49883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86139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st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57707" cy="1046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struktuuriüksus / ametinimetus</a:t>
            </a:r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2592015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Vahepealkiri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st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r>
              <a:rPr lang="et-EE" dirty="0"/>
              <a:t>telefon, </a:t>
            </a:r>
            <a:r>
              <a:rPr lang="et-EE" dirty="0" err="1"/>
              <a:t>skype</a:t>
            </a:r>
            <a:r>
              <a:rPr lang="et-EE" dirty="0"/>
              <a:t> vms</a:t>
            </a:r>
          </a:p>
          <a:p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3" y="382306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ng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forename.surname@agri.ee</a:t>
            </a:r>
          </a:p>
          <a:p>
            <a:r>
              <a:rPr lang="et-EE" dirty="0" err="1"/>
              <a:t>Phone</a:t>
            </a:r>
            <a:r>
              <a:rPr lang="et-EE" dirty="0"/>
              <a:t>, </a:t>
            </a:r>
            <a:r>
              <a:rPr lang="et-EE" dirty="0" err="1"/>
              <a:t>Skype</a:t>
            </a:r>
            <a:r>
              <a:rPr lang="et-EE" dirty="0"/>
              <a:t>, </a:t>
            </a:r>
            <a:r>
              <a:rPr lang="et-EE" dirty="0" err="1"/>
              <a:t>Facebook</a:t>
            </a:r>
            <a:r>
              <a:rPr lang="et-EE" dirty="0"/>
              <a:t> </a:t>
            </a:r>
            <a:r>
              <a:rPr lang="et-EE" dirty="0" err="1"/>
              <a:t>etc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2B624-C940-3E91-A461-755E4436A4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48083"/>
            <a:ext cx="3086828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st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r>
              <a:rPr lang="et-EE" dirty="0"/>
              <a:t>telefon, Skype, Facebook vms</a:t>
            </a:r>
          </a:p>
          <a:p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3" y="382306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ng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forename.surname@agri.ee</a:t>
            </a:r>
          </a:p>
          <a:p>
            <a:r>
              <a:rPr lang="et-EE" dirty="0" err="1"/>
              <a:t>Phone</a:t>
            </a:r>
            <a:r>
              <a:rPr lang="et-EE" dirty="0"/>
              <a:t>, </a:t>
            </a:r>
            <a:r>
              <a:rPr lang="et-EE" dirty="0" err="1"/>
              <a:t>Skype</a:t>
            </a:r>
            <a:r>
              <a:rPr lang="et-EE" dirty="0"/>
              <a:t>, </a:t>
            </a:r>
            <a:r>
              <a:rPr lang="et-EE" dirty="0" err="1"/>
              <a:t>Facebook</a:t>
            </a:r>
            <a:r>
              <a:rPr lang="et-EE" dirty="0"/>
              <a:t> </a:t>
            </a:r>
            <a:r>
              <a:rPr lang="et-EE" dirty="0" err="1"/>
              <a:t>etc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48083"/>
            <a:ext cx="3086828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st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" y="503783"/>
            <a:ext cx="3168352" cy="7833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19039"/>
            <a:ext cx="9218133" cy="92104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4447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r>
              <a:rPr lang="et-EE" dirty="0"/>
              <a:t>telefon, Skype, Facebook vms</a:t>
            </a:r>
          </a:p>
        </p:txBody>
      </p:sp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ng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19039"/>
            <a:ext cx="9218133" cy="92104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4447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forename.surname@agri.ee</a:t>
            </a:r>
          </a:p>
          <a:p>
            <a:r>
              <a:rPr lang="et-EE" dirty="0" err="1"/>
              <a:t>Phone</a:t>
            </a:r>
            <a:r>
              <a:rPr lang="et-EE" dirty="0"/>
              <a:t>, Skype, Facebook </a:t>
            </a:r>
            <a:r>
              <a:rPr lang="et-EE" dirty="0" err="1"/>
              <a:t>etc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4" y="511937"/>
            <a:ext cx="3384376" cy="7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94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st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57707" cy="1046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struktuuriüksus / ametinimetus</a:t>
            </a:r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99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ng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86828" cy="1046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 baseline="0"/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Department</a:t>
            </a:r>
            <a:r>
              <a:rPr lang="et-EE" dirty="0"/>
              <a:t> /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157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- est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struktuuriüksus / ametinimetus</a:t>
            </a:r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359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ng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86828" cy="1046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 baseline="0"/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Department</a:t>
            </a:r>
            <a:r>
              <a:rPr lang="et-EE" dirty="0"/>
              <a:t> /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- eng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Title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0789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Department</a:t>
            </a:r>
            <a:r>
              <a:rPr lang="et-EE" dirty="0"/>
              <a:t> /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48083"/>
            <a:ext cx="3086828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768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- est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" y="503783"/>
            <a:ext cx="3168352" cy="78334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72819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struktuuriüksus / ametinimetus</a:t>
            </a:r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634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- eng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Department</a:t>
            </a:r>
            <a:r>
              <a:rPr lang="et-EE" dirty="0"/>
              <a:t> /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4" y="511937"/>
            <a:ext cx="3384376" cy="7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97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1849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6467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469" y="1511300"/>
            <a:ext cx="5036369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3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</p:spTree>
    <p:extLst>
      <p:ext uri="{BB962C8B-B14F-4D97-AF65-F5344CB8AC3E}">
        <p14:creationId xmlns:p14="http://schemas.microsoft.com/office/powerpoint/2010/main" val="36785672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2592015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Vahepealkiri</a:t>
            </a:r>
          </a:p>
        </p:txBody>
      </p:sp>
    </p:spTree>
    <p:extLst>
      <p:ext uri="{BB962C8B-B14F-4D97-AF65-F5344CB8AC3E}">
        <p14:creationId xmlns:p14="http://schemas.microsoft.com/office/powerpoint/2010/main" val="3945335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st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r>
              <a:rPr lang="et-EE" dirty="0"/>
              <a:t>telefon, </a:t>
            </a:r>
            <a:r>
              <a:rPr lang="et-EE" dirty="0" err="1"/>
              <a:t>skype</a:t>
            </a:r>
            <a:r>
              <a:rPr lang="et-EE" dirty="0"/>
              <a:t> vms</a:t>
            </a:r>
          </a:p>
          <a:p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3" y="382306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14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ng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forename.surname@agri.ee</a:t>
            </a:r>
          </a:p>
          <a:p>
            <a:r>
              <a:rPr lang="et-EE" dirty="0" err="1"/>
              <a:t>Phone</a:t>
            </a:r>
            <a:r>
              <a:rPr lang="et-EE" dirty="0"/>
              <a:t>, </a:t>
            </a:r>
            <a:r>
              <a:rPr lang="et-EE" dirty="0" err="1"/>
              <a:t>Skype</a:t>
            </a:r>
            <a:r>
              <a:rPr lang="et-EE" dirty="0"/>
              <a:t>, </a:t>
            </a:r>
            <a:r>
              <a:rPr lang="et-EE" dirty="0" err="1"/>
              <a:t>Facebook</a:t>
            </a:r>
            <a:r>
              <a:rPr lang="et-EE" dirty="0"/>
              <a:t> </a:t>
            </a:r>
            <a:r>
              <a:rPr lang="et-EE" dirty="0" err="1"/>
              <a:t>etc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pic>
        <p:nvPicPr>
          <p:cNvPr id="7" name="Picture 6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28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st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r>
              <a:rPr lang="et-EE" dirty="0"/>
              <a:t>telefon, Skype, Facebook vms</a:t>
            </a:r>
          </a:p>
          <a:p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3" y="382306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8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- est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struktuuriüksus / ametinimetus</a:t>
            </a:r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3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ng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forename.surname@agri.ee</a:t>
            </a:r>
          </a:p>
          <a:p>
            <a:r>
              <a:rPr lang="et-EE" dirty="0" err="1"/>
              <a:t>Phone</a:t>
            </a:r>
            <a:r>
              <a:rPr lang="et-EE" dirty="0"/>
              <a:t>, </a:t>
            </a:r>
            <a:r>
              <a:rPr lang="et-EE" dirty="0" err="1"/>
              <a:t>Skype</a:t>
            </a:r>
            <a:r>
              <a:rPr lang="et-EE" dirty="0"/>
              <a:t>, </a:t>
            </a:r>
            <a:r>
              <a:rPr lang="et-EE" dirty="0" err="1"/>
              <a:t>Facebook</a:t>
            </a:r>
            <a:r>
              <a:rPr lang="et-EE" dirty="0"/>
              <a:t> </a:t>
            </a:r>
            <a:r>
              <a:rPr lang="et-EE" dirty="0" err="1"/>
              <a:t>etc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48083"/>
            <a:ext cx="3086828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43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st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" y="503783"/>
            <a:ext cx="3168352" cy="7833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19039"/>
            <a:ext cx="9218133" cy="92104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4447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r>
              <a:rPr lang="et-EE" dirty="0"/>
              <a:t>telefon, Skype, Facebook vms</a:t>
            </a:r>
          </a:p>
        </p:txBody>
      </p:sp>
    </p:spTree>
    <p:extLst>
      <p:ext uri="{BB962C8B-B14F-4D97-AF65-F5344CB8AC3E}">
        <p14:creationId xmlns:p14="http://schemas.microsoft.com/office/powerpoint/2010/main" val="5634334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ng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19039"/>
            <a:ext cx="9218133" cy="92104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4447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forename.surname@agri.ee</a:t>
            </a:r>
          </a:p>
          <a:p>
            <a:r>
              <a:rPr lang="et-EE" dirty="0" err="1"/>
              <a:t>Phone</a:t>
            </a:r>
            <a:r>
              <a:rPr lang="et-EE" dirty="0"/>
              <a:t>, Skype, Facebook </a:t>
            </a:r>
            <a:r>
              <a:rPr lang="et-EE" dirty="0" err="1"/>
              <a:t>etc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4" y="511937"/>
            <a:ext cx="3384376" cy="7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153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- eng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Title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0789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Department</a:t>
            </a:r>
            <a:r>
              <a:rPr lang="et-EE" dirty="0"/>
              <a:t> /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48083"/>
            <a:ext cx="3086828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- est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" y="503783"/>
            <a:ext cx="3168352" cy="78334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72819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struktuuriüksus / ametinimetus</a:t>
            </a:r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- eng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Department</a:t>
            </a:r>
            <a:r>
              <a:rPr lang="et-EE" dirty="0"/>
              <a:t> /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4" y="511937"/>
            <a:ext cx="3384376" cy="7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469" y="1511300"/>
            <a:ext cx="5036369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3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87" r:id="rId3"/>
    <p:sldLayoutId id="2147483661" r:id="rId4"/>
    <p:sldLayoutId id="2147483678" r:id="rId5"/>
    <p:sldLayoutId id="2147483688" r:id="rId6"/>
    <p:sldLayoutId id="2147483650" r:id="rId7"/>
    <p:sldLayoutId id="2147483662" r:id="rId8"/>
    <p:sldLayoutId id="2147483670" r:id="rId9"/>
    <p:sldLayoutId id="2147483683" r:id="rId10"/>
    <p:sldLayoutId id="2147483680" r:id="rId11"/>
    <p:sldLayoutId id="2147483660" r:id="rId12"/>
    <p:sldLayoutId id="2147483681" r:id="rId13"/>
    <p:sldLayoutId id="2147483682" r:id="rId14"/>
    <p:sldLayoutId id="2147483663" r:id="rId15"/>
    <p:sldLayoutId id="2147483686" r:id="rId16"/>
  </p:sldLayoutIdLst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5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/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hyperlink" Target="mailto:Evelin.kivima@agri.ee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homepag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24L1438&amp;qid=1717137922329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hyperlink" Target="https://www.riigiteataja.ee/index.html" TargetMode="External"/><Relationship Id="rId4" Type="http://schemas.openxmlformats.org/officeDocument/2006/relationships/hyperlink" Target="https://www.riigiteataja.ee/akt/12511201401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igiteataja.ee/index.html" TargetMode="External"/><Relationship Id="rId3" Type="http://schemas.openxmlformats.org/officeDocument/2006/relationships/hyperlink" Target="https://www.riigiteataja.ee/akt/126112025003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pta.agri.ee/sites/default/files/documents/2023-09/Juhend%20mee%20m%C3%A4rgistusel%20ja%20muul%20viisil%20antava%20teabe%20kohta.pdf" TargetMode="External"/><Relationship Id="rId5" Type="http://schemas.openxmlformats.org/officeDocument/2006/relationships/hyperlink" Target="https://www.riigiteataja.ee/akt/122052026001" TargetMode="External"/><Relationship Id="rId4" Type="http://schemas.openxmlformats.org/officeDocument/2006/relationships/hyperlink" Target="https://www.riigiteataja.ee/akt/1251120140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E25FE-8B1F-8288-14DE-25F7385F40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0"/>
            <a:ext cx="11665693" cy="777712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/>
              <a:t>Mee nõuete muudatused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97876" y="4680247"/>
            <a:ext cx="10657183" cy="2016224"/>
          </a:xfrm>
        </p:spPr>
        <p:txBody>
          <a:bodyPr/>
          <a:lstStyle/>
          <a:p>
            <a:r>
              <a:rPr lang="et-EE" sz="2800" dirty="0">
                <a:latin typeface="+mj-lt"/>
              </a:rPr>
              <a:t>Evelin Kivima</a:t>
            </a:r>
          </a:p>
          <a:p>
            <a:r>
              <a:rPr lang="et-EE" sz="2800" dirty="0">
                <a:latin typeface="+mj-lt"/>
              </a:rPr>
              <a:t>toiduohutuse osakond</a:t>
            </a:r>
          </a:p>
          <a:p>
            <a:pPr algn="r"/>
            <a:r>
              <a:rPr lang="et-EE" sz="2000" dirty="0"/>
              <a:t>27.05.2026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293D52-1119-5D20-D06A-0EB999660EAA}"/>
              </a:ext>
            </a:extLst>
          </p:cNvPr>
          <p:cNvGrpSpPr/>
          <p:nvPr/>
        </p:nvGrpSpPr>
        <p:grpSpPr>
          <a:xfrm>
            <a:off x="504453" y="-864369"/>
            <a:ext cx="11168008" cy="8438110"/>
            <a:chOff x="504453" y="-854585"/>
            <a:chExt cx="11168008" cy="84381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676CE37-4213-03CF-E90A-ADA3995AC839}"/>
                </a:ext>
              </a:extLst>
            </p:cNvPr>
            <p:cNvGrpSpPr/>
            <p:nvPr/>
          </p:nvGrpSpPr>
          <p:grpSpPr>
            <a:xfrm>
              <a:off x="4969482" y="-854585"/>
              <a:ext cx="6702979" cy="8438110"/>
              <a:chOff x="4969482" y="-854585"/>
              <a:chExt cx="6702979" cy="8438110"/>
            </a:xfrm>
            <a:blipFill dpi="0" rotWithShape="1">
              <a:blip r:embed="rId3"/>
              <a:srcRect/>
              <a:stretch>
                <a:fillRect/>
              </a:stretch>
            </a:blipFill>
          </p:grpSpPr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497D6A4B-849E-12D2-FBE0-73EAA79C8C60}"/>
                  </a:ext>
                </a:extLst>
              </p:cNvPr>
              <p:cNvSpPr/>
              <p:nvPr/>
            </p:nvSpPr>
            <p:spPr bwMode="auto">
              <a:xfrm>
                <a:off x="9289429" y="359767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018AA7BB-05C2-F13C-7C3F-BEE6016E5837}"/>
                  </a:ext>
                </a:extLst>
              </p:cNvPr>
              <p:cNvSpPr/>
              <p:nvPr/>
            </p:nvSpPr>
            <p:spPr bwMode="auto">
              <a:xfrm>
                <a:off x="9289429" y="1583903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AF2B5F38-6F14-D35F-6833-5C37C231B8A9}"/>
                  </a:ext>
                </a:extLst>
              </p:cNvPr>
              <p:cNvSpPr/>
              <p:nvPr/>
            </p:nvSpPr>
            <p:spPr bwMode="auto">
              <a:xfrm>
                <a:off x="9289429" y="2808039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D83C5934-1FB1-89DE-E334-A5A7CC637A16}"/>
                  </a:ext>
                </a:extLst>
              </p:cNvPr>
              <p:cNvSpPr/>
              <p:nvPr/>
            </p:nvSpPr>
            <p:spPr bwMode="auto">
              <a:xfrm>
                <a:off x="9289429" y="4032175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932DE99D-5E41-82A9-CD19-0BD15AB39957}"/>
                  </a:ext>
                </a:extLst>
              </p:cNvPr>
              <p:cNvSpPr/>
              <p:nvPr/>
            </p:nvSpPr>
            <p:spPr bwMode="auto">
              <a:xfrm>
                <a:off x="9289429" y="5256311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E6B0087A-326C-652E-1EEE-844A733C3F04}"/>
                  </a:ext>
                </a:extLst>
              </p:cNvPr>
              <p:cNvSpPr/>
              <p:nvPr/>
            </p:nvSpPr>
            <p:spPr bwMode="auto">
              <a:xfrm>
                <a:off x="10369549" y="4640585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A64F7758-E125-D026-2C33-EFF197565C83}"/>
                  </a:ext>
                </a:extLst>
              </p:cNvPr>
              <p:cNvSpPr/>
              <p:nvPr/>
            </p:nvSpPr>
            <p:spPr bwMode="auto">
              <a:xfrm>
                <a:off x="10371241" y="3416449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CD8C3082-4601-012A-7614-C237E4C57E55}"/>
                  </a:ext>
                </a:extLst>
              </p:cNvPr>
              <p:cNvSpPr/>
              <p:nvPr/>
            </p:nvSpPr>
            <p:spPr bwMode="auto">
              <a:xfrm>
                <a:off x="10372933" y="2192313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63B29D76-EDAB-8DF3-EB67-7F59A35105C9}"/>
                  </a:ext>
                </a:extLst>
              </p:cNvPr>
              <p:cNvSpPr/>
              <p:nvPr/>
            </p:nvSpPr>
            <p:spPr bwMode="auto">
              <a:xfrm>
                <a:off x="10374625" y="968177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847EFBD9-13F1-9F48-E95C-5D0C565DE218}"/>
                  </a:ext>
                </a:extLst>
              </p:cNvPr>
              <p:cNvSpPr/>
              <p:nvPr/>
            </p:nvSpPr>
            <p:spPr bwMode="auto">
              <a:xfrm>
                <a:off x="10376317" y="-255959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49AD73F0-FA37-22D6-7CFE-7987DC5DB033}"/>
                  </a:ext>
                </a:extLst>
              </p:cNvPr>
              <p:cNvSpPr/>
              <p:nvPr/>
            </p:nvSpPr>
            <p:spPr bwMode="auto">
              <a:xfrm>
                <a:off x="8202541" y="968177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6" name="Hexagon 45">
                <a:extLst>
                  <a:ext uri="{FF2B5EF4-FFF2-40B4-BE49-F238E27FC236}">
                    <a16:creationId xmlns:a16="http://schemas.microsoft.com/office/drawing/2014/main" id="{D3DE2636-AC8D-1F4D-6900-DDE423532CBF}"/>
                  </a:ext>
                </a:extLst>
              </p:cNvPr>
              <p:cNvSpPr/>
              <p:nvPr/>
            </p:nvSpPr>
            <p:spPr bwMode="auto">
              <a:xfrm>
                <a:off x="8209309" y="3416449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7" name="Hexagon 46">
                <a:extLst>
                  <a:ext uri="{FF2B5EF4-FFF2-40B4-BE49-F238E27FC236}">
                    <a16:creationId xmlns:a16="http://schemas.microsoft.com/office/drawing/2014/main" id="{0CEF96AE-F30E-83C7-DD29-5B8A5DEBBB77}"/>
                  </a:ext>
                </a:extLst>
              </p:cNvPr>
              <p:cNvSpPr/>
              <p:nvPr/>
            </p:nvSpPr>
            <p:spPr bwMode="auto">
              <a:xfrm>
                <a:off x="10376317" y="5862253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DE8F62B9-DC8F-14F3-9136-5A22DE7CB22E}"/>
                  </a:ext>
                </a:extLst>
              </p:cNvPr>
              <p:cNvSpPr/>
              <p:nvPr/>
            </p:nvSpPr>
            <p:spPr bwMode="auto">
              <a:xfrm>
                <a:off x="8209908" y="-246175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76107DC7-D1F2-4D8D-D387-2DA82D05878C}"/>
                  </a:ext>
                </a:extLst>
              </p:cNvPr>
              <p:cNvSpPr/>
              <p:nvPr/>
            </p:nvSpPr>
            <p:spPr bwMode="auto">
              <a:xfrm>
                <a:off x="7144725" y="4023537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5CAC5B8D-E11B-5A39-59CD-C1E6442BFA1F}"/>
                  </a:ext>
                </a:extLst>
              </p:cNvPr>
              <p:cNvSpPr/>
              <p:nvPr/>
            </p:nvSpPr>
            <p:spPr bwMode="auto">
              <a:xfrm>
                <a:off x="7123020" y="347585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9D37C672-B995-3B6C-A044-9B0AE20174CC}"/>
                  </a:ext>
                </a:extLst>
              </p:cNvPr>
              <p:cNvSpPr/>
              <p:nvPr/>
            </p:nvSpPr>
            <p:spPr bwMode="auto">
              <a:xfrm>
                <a:off x="9289429" y="-854585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A38CF724-F979-7960-83D0-AE6D2EF27370}"/>
                  </a:ext>
                </a:extLst>
              </p:cNvPr>
              <p:cNvSpPr/>
              <p:nvPr/>
            </p:nvSpPr>
            <p:spPr bwMode="auto">
              <a:xfrm>
                <a:off x="8209309" y="4635891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" name="Hexagon 52">
                <a:extLst>
                  <a:ext uri="{FF2B5EF4-FFF2-40B4-BE49-F238E27FC236}">
                    <a16:creationId xmlns:a16="http://schemas.microsoft.com/office/drawing/2014/main" id="{F2A52D9C-43E3-E5C5-F2F1-59DFB0F28EF8}"/>
                  </a:ext>
                </a:extLst>
              </p:cNvPr>
              <p:cNvSpPr/>
              <p:nvPr/>
            </p:nvSpPr>
            <p:spPr bwMode="auto">
              <a:xfrm>
                <a:off x="8231307" y="5855333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" name="Hexagon 53">
                <a:extLst>
                  <a:ext uri="{FF2B5EF4-FFF2-40B4-BE49-F238E27FC236}">
                    <a16:creationId xmlns:a16="http://schemas.microsoft.com/office/drawing/2014/main" id="{9E9F78C9-AD85-FD8B-EE70-0238FB8FD596}"/>
                  </a:ext>
                </a:extLst>
              </p:cNvPr>
              <p:cNvSpPr/>
              <p:nvPr/>
            </p:nvSpPr>
            <p:spPr bwMode="auto">
              <a:xfrm>
                <a:off x="7120326" y="5225465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" name="Hexagon 54">
                <a:extLst>
                  <a:ext uri="{FF2B5EF4-FFF2-40B4-BE49-F238E27FC236}">
                    <a16:creationId xmlns:a16="http://schemas.microsoft.com/office/drawing/2014/main" id="{81C35132-945F-726D-D2D6-FBCFC89B09DF}"/>
                  </a:ext>
                </a:extLst>
              </p:cNvPr>
              <p:cNvSpPr/>
              <p:nvPr/>
            </p:nvSpPr>
            <p:spPr bwMode="auto">
              <a:xfrm>
                <a:off x="6062913" y="4590196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" name="Hexagon 55">
                <a:extLst>
                  <a:ext uri="{FF2B5EF4-FFF2-40B4-BE49-F238E27FC236}">
                    <a16:creationId xmlns:a16="http://schemas.microsoft.com/office/drawing/2014/main" id="{1BBC4803-798F-BC34-1E78-6B94BC761774}"/>
                  </a:ext>
                </a:extLst>
              </p:cNvPr>
              <p:cNvSpPr/>
              <p:nvPr/>
            </p:nvSpPr>
            <p:spPr bwMode="auto">
              <a:xfrm>
                <a:off x="6072373" y="3378863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" name="Hexagon 56">
                <a:extLst>
                  <a:ext uri="{FF2B5EF4-FFF2-40B4-BE49-F238E27FC236}">
                    <a16:creationId xmlns:a16="http://schemas.microsoft.com/office/drawing/2014/main" id="{B772BA71-EF68-FE95-180E-9687A96A4A0B}"/>
                  </a:ext>
                </a:extLst>
              </p:cNvPr>
              <p:cNvSpPr/>
              <p:nvPr/>
            </p:nvSpPr>
            <p:spPr bwMode="auto">
              <a:xfrm>
                <a:off x="6031343" y="5804344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" name="Hexagon 57">
                <a:extLst>
                  <a:ext uri="{FF2B5EF4-FFF2-40B4-BE49-F238E27FC236}">
                    <a16:creationId xmlns:a16="http://schemas.microsoft.com/office/drawing/2014/main" id="{B8DA7C34-935F-22C4-78E0-2A7FF9BD18C4}"/>
                  </a:ext>
                </a:extLst>
              </p:cNvPr>
              <p:cNvSpPr/>
              <p:nvPr/>
            </p:nvSpPr>
            <p:spPr bwMode="auto">
              <a:xfrm>
                <a:off x="7133927" y="6431397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" name="Hexagon 58">
                <a:extLst>
                  <a:ext uri="{FF2B5EF4-FFF2-40B4-BE49-F238E27FC236}">
                    <a16:creationId xmlns:a16="http://schemas.microsoft.com/office/drawing/2014/main" id="{788767E1-8D06-0A84-D1A5-4960898CE9E9}"/>
                  </a:ext>
                </a:extLst>
              </p:cNvPr>
              <p:cNvSpPr/>
              <p:nvPr/>
            </p:nvSpPr>
            <p:spPr bwMode="auto">
              <a:xfrm>
                <a:off x="4969482" y="5166260"/>
                <a:ext cx="1296144" cy="1152128"/>
              </a:xfrm>
              <a:prstGeom prst="hexagon">
                <a:avLst/>
              </a:prstGeom>
              <a:blipFill>
                <a:blip r:embed="rId4">
                  <a:alphaModFix amt="20000"/>
                </a:blip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tabLst/>
                </a:pPr>
                <a:endParaRPr kumimoji="0" lang="et-EE" sz="1800" b="0" i="0" u="none" strike="noStrike" cap="none" normalizeH="0" baseline="0">
                  <a:ln>
                    <a:noFill/>
                  </a:ln>
                  <a:effectLst/>
                  <a:latin typeface="Roboto Condensed" panose="02000000000000000000" pitchFamily="2" charset="0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AA66DB6-297E-B17C-1172-23FDFD84C520}"/>
                </a:ext>
              </a:extLst>
            </p:cNvPr>
            <p:cNvSpPr txBox="1"/>
            <p:nvPr/>
          </p:nvSpPr>
          <p:spPr>
            <a:xfrm>
              <a:off x="2880717" y="2120304"/>
              <a:ext cx="1944216" cy="855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4800" dirty="0">
                  <a:solidFill>
                    <a:srgbClr val="0070C0"/>
                  </a:solidFill>
                </a:rPr>
                <a:t>Aitäh!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1E2C4A1-FBE6-4705-A3F9-A70683272544}"/>
                </a:ext>
              </a:extLst>
            </p:cNvPr>
            <p:cNvSpPr txBox="1"/>
            <p:nvPr/>
          </p:nvSpPr>
          <p:spPr>
            <a:xfrm>
              <a:off x="504453" y="4320207"/>
              <a:ext cx="3960440" cy="195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2800" dirty="0"/>
                <a:t>Evelin Kivima</a:t>
              </a:r>
            </a:p>
            <a:p>
              <a:endParaRPr lang="et-EE" sz="2800" dirty="0"/>
            </a:p>
            <a:p>
              <a:r>
                <a:rPr lang="et-EE" sz="2800" dirty="0">
                  <a:hlinkClick r:id="rId5"/>
                </a:rPr>
                <a:t>Evelin.kivima@agri.ee</a:t>
              </a:r>
              <a:endParaRPr lang="et-EE" sz="2800" dirty="0"/>
            </a:p>
            <a:p>
              <a:endParaRPr lang="et-E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8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1D0E-2C1B-5C5B-4780-0B2EFA82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>
                <a:solidFill>
                  <a:srgbClr val="0070C0"/>
                </a:solidFill>
              </a:rPr>
              <a:t>EL Õigusloome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F6E9D-C55C-6CC0-86D3-415B9F89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96" y="1367879"/>
            <a:ext cx="5044734" cy="4582934"/>
          </a:xfrm>
        </p:spPr>
        <p:txBody>
          <a:bodyPr/>
          <a:lstStyle/>
          <a:p>
            <a:r>
              <a:rPr lang="et-EE" sz="1800" b="1" dirty="0">
                <a:latin typeface="+mj-lt"/>
              </a:rPr>
              <a:t>Määrus</a:t>
            </a:r>
            <a:r>
              <a:rPr lang="et-EE" sz="1800" dirty="0">
                <a:latin typeface="+mj-lt"/>
              </a:rPr>
              <a:t> tuleb </a:t>
            </a:r>
            <a:r>
              <a:rPr lang="et-EE" sz="1800" dirty="0" err="1">
                <a:latin typeface="+mj-lt"/>
              </a:rPr>
              <a:t>LR-s</a:t>
            </a:r>
            <a:r>
              <a:rPr lang="et-EE" sz="1800" dirty="0">
                <a:latin typeface="+mj-lt"/>
              </a:rPr>
              <a:t> kohaldada tervikuna just sellisena nagu määrus on vastu võetud. Määrus on tervikuna siduv ja vahetult kohaldatav kõikides LR-des. </a:t>
            </a:r>
          </a:p>
          <a:p>
            <a:endParaRPr lang="et-EE" sz="1800" dirty="0">
              <a:latin typeface="+mj-lt"/>
            </a:endParaRPr>
          </a:p>
          <a:p>
            <a:r>
              <a:rPr lang="et-EE" sz="1800" b="1" dirty="0">
                <a:latin typeface="+mj-lt"/>
              </a:rPr>
              <a:t>Direktiiv</a:t>
            </a:r>
            <a:r>
              <a:rPr lang="et-EE" sz="1800" dirty="0">
                <a:latin typeface="+mj-lt"/>
              </a:rPr>
              <a:t> on saavutatava tulemuse seisukohalt siduv iga LR suhtes, kuid jätab vormi ja meetodite valiku LR otsustada.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>
                <a:latin typeface="+mj-lt"/>
              </a:rPr>
              <a:t>Direktiiv tuleb LR-l üle võtta riigisisesesse õigusesse direktiivis ettenähtud ajaks.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1800" dirty="0">
                <a:latin typeface="+mj-lt"/>
              </a:rPr>
              <a:t>Direktiivi ülevõtmiseks võib olla vaja muuta mõnd riigisisest õigusakti või kehtestada uus. </a:t>
            </a:r>
          </a:p>
          <a:p>
            <a:endParaRPr lang="et-EE" sz="1800" dirty="0">
              <a:latin typeface="+mj-lt"/>
            </a:endParaRPr>
          </a:p>
          <a:p>
            <a:r>
              <a:rPr lang="et-EE" sz="1800" dirty="0">
                <a:latin typeface="+mj-lt"/>
              </a:rPr>
              <a:t>EL õigusaktid on avaldatud </a:t>
            </a:r>
            <a:r>
              <a:rPr lang="et-EE" sz="1800" dirty="0">
                <a:latin typeface="+mj-lt"/>
                <a:hlinkClick r:id="rId3"/>
              </a:rPr>
              <a:t>EL Teatajas</a:t>
            </a:r>
            <a:r>
              <a:rPr lang="et-EE" sz="1800" dirty="0">
                <a:latin typeface="+mj-lt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263D01-CBAA-585F-EE5E-793E0C2F2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068" y="395341"/>
            <a:ext cx="4382455" cy="3996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5766C4-4C08-DEA9-CBEE-B9DB3696B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205" y="2184780"/>
            <a:ext cx="3820601" cy="4095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7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EA12B-BDAE-1D73-CE89-70094C99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2D2D-BFAD-E7CE-D253-91B00EBE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>
                <a:solidFill>
                  <a:srgbClr val="0070C0"/>
                </a:solidFill>
              </a:rPr>
              <a:t>Õigusloome protsessid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1A5A0D-008D-5300-BB43-F8F9A03E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96" y="1367879"/>
            <a:ext cx="5044734" cy="4582934"/>
          </a:xfrm>
        </p:spPr>
        <p:txBody>
          <a:bodyPr/>
          <a:lstStyle/>
          <a:p>
            <a:pPr lvl="0" hangingPunct="0">
              <a:spcAft>
                <a:spcPct val="0"/>
              </a:spcAft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</a:rPr>
              <a:t>Euroopa Parlamendi ja nõukogu direktiiv (EL)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hlinkClick r:id="rId3"/>
              </a:rPr>
              <a:t>2024/1438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</a:rPr>
              <a:t> avaldati EL Teatajas 2024.a aprill.</a:t>
            </a:r>
          </a:p>
          <a:p>
            <a:pPr lvl="0" hangingPunct="0">
              <a:spcAft>
                <a:spcPct val="0"/>
              </a:spcAft>
            </a:pP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Microsoft YaHei" panose="020B0503020204020204" pitchFamily="34" charset="-122"/>
            </a:endParaRPr>
          </a:p>
          <a:p>
            <a:pPr lvl="0" hangingPunct="0">
              <a:spcAft>
                <a:spcPct val="0"/>
              </a:spcAft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</a:rPr>
              <a:t>Direktiivide nõuded võetakse üle riigisisesesse õigusesse, st muudetakse põllumajandusministri määruseid. </a:t>
            </a:r>
          </a:p>
          <a:p>
            <a:pPr hangingPunct="0">
              <a:spcAft>
                <a:spcPct val="0"/>
              </a:spcAft>
            </a:pP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Microsoft YaHei" panose="020B0503020204020204" pitchFamily="34" charset="-122"/>
            </a:endParaRPr>
          </a:p>
          <a:p>
            <a:pPr hangingPunct="0">
              <a:spcAft>
                <a:spcPct val="0"/>
              </a:spcAft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</a:rPr>
              <a:t>Ülevõtmise tähtaeg 14. detsember 2025.a.</a:t>
            </a:r>
          </a:p>
          <a:p>
            <a:pPr hangingPunct="0">
              <a:spcAft>
                <a:spcPct val="0"/>
              </a:spcAft>
            </a:pP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Microsoft YaHei" panose="020B0503020204020204" pitchFamily="34" charset="-122"/>
            </a:endParaRPr>
          </a:p>
          <a:p>
            <a:pPr hangingPunct="0">
              <a:spcAft>
                <a:spcPct val="0"/>
              </a:spcAft>
            </a:pPr>
            <a:r>
              <a:rPr lang="et-EE" sz="1800" b="1" dirty="0">
                <a:solidFill>
                  <a:srgbClr val="0070C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rPr>
              <a:t>MESI</a:t>
            </a:r>
          </a:p>
          <a:p>
            <a:pPr hangingPunct="0">
              <a:spcAft>
                <a:spcPct val="0"/>
              </a:spcAft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</a:rPr>
              <a:t>Muudeti põllumajandusministri 20.novembri 2014.a määrust nr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hlinkClick r:id="rId4"/>
              </a:rPr>
              <a:t>104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</a:rPr>
              <a:t> „Mee koostis- ja kvaliteedinõuded ning toidualase teabe esitamise nõuded“. </a:t>
            </a:r>
          </a:p>
          <a:p>
            <a:pPr hangingPunct="0">
              <a:spcAft>
                <a:spcPct val="0"/>
              </a:spcAft>
            </a:pPr>
            <a:endParaRPr lang="et-EE" sz="1800" dirty="0">
              <a:solidFill>
                <a:prstClr val="black"/>
              </a:solidFill>
              <a:latin typeface="Roboto Condensed" panose="02000000000000000000" pitchFamily="2" charset="0"/>
              <a:ea typeface="Microsoft YaHei" panose="020B0503020204020204" pitchFamily="34" charset="-122"/>
            </a:endParaRPr>
          </a:p>
          <a:p>
            <a:pPr hangingPunct="0">
              <a:spcAft>
                <a:spcPct val="0"/>
              </a:spcAft>
            </a:pP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</a:rPr>
              <a:t>Riigisisesed õigusaktid on avaldatud 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  <a:hlinkClick r:id="rId5"/>
              </a:rPr>
              <a:t>Riigiteatajas</a:t>
            </a:r>
            <a:r>
              <a:rPr lang="et-EE" sz="1800" dirty="0">
                <a:solidFill>
                  <a:prstClr val="black"/>
                </a:solidFill>
                <a:latin typeface="Roboto Condensed" panose="02000000000000000000" pitchFamily="2" charset="0"/>
                <a:ea typeface="Microsoft YaHei" panose="020B0503020204020204" pitchFamily="34" charset="-122"/>
              </a:rPr>
              <a:t>. </a:t>
            </a:r>
          </a:p>
          <a:p>
            <a:pPr lvl="0" hangingPunct="0">
              <a:spcAft>
                <a:spcPct val="0"/>
              </a:spcAft>
            </a:pPr>
            <a:endParaRPr lang="et-EE" sz="1800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A06579-AA0F-C081-BD92-562094959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061" y="287759"/>
            <a:ext cx="3820601" cy="4095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7A9973-5611-EF7F-02F0-18AE7DD22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125" y="2096494"/>
            <a:ext cx="4693322" cy="409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4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64915-0692-45C0-840E-71B2095E0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521835-F9FF-1478-28BF-FA2BFAD932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58"/>
          <a:stretch>
            <a:fillRect/>
          </a:stretch>
        </p:blipFill>
        <p:spPr>
          <a:xfrm>
            <a:off x="144413" y="503783"/>
            <a:ext cx="5477441" cy="487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AB87F4-477A-CED0-831F-673F0583D3BC}"/>
              </a:ext>
            </a:extLst>
          </p:cNvPr>
          <p:cNvCxnSpPr/>
          <p:nvPr/>
        </p:nvCxnSpPr>
        <p:spPr bwMode="auto">
          <a:xfrm flipH="1">
            <a:off x="1512565" y="2231975"/>
            <a:ext cx="432048" cy="21602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510B47-A76F-0142-4862-5ACC8ADCA2BA}"/>
              </a:ext>
            </a:extLst>
          </p:cNvPr>
          <p:cNvCxnSpPr/>
          <p:nvPr/>
        </p:nvCxnSpPr>
        <p:spPr bwMode="auto">
          <a:xfrm flipH="1">
            <a:off x="4752925" y="1655911"/>
            <a:ext cx="360040" cy="28803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D3F28BB-43FA-4F4C-7208-4D8DF175E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408" y="520787"/>
            <a:ext cx="5056539" cy="487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3615F9-9342-635B-92F3-89A0F51C2089}"/>
              </a:ext>
            </a:extLst>
          </p:cNvPr>
          <p:cNvCxnSpPr/>
          <p:nvPr/>
        </p:nvCxnSpPr>
        <p:spPr bwMode="auto">
          <a:xfrm flipH="1">
            <a:off x="7201197" y="2015951"/>
            <a:ext cx="432048" cy="21602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693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E7F5-60BF-F94A-552B-D61C4272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>
                <a:solidFill>
                  <a:srgbClr val="0070C0"/>
                </a:solidFill>
              </a:rPr>
              <a:t>Muudatused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61A9-BA2B-82B3-F26C-BDCFF6C5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95" y="1367879"/>
            <a:ext cx="10139947" cy="4582934"/>
          </a:xfrm>
        </p:spPr>
        <p:txBody>
          <a:bodyPr/>
          <a:lstStyle/>
          <a:p>
            <a:pPr marL="108000" indent="0">
              <a:buNone/>
            </a:pPr>
            <a:r>
              <a:rPr lang="fi-FI" sz="2000" dirty="0" err="1">
                <a:latin typeface="+mj-lt"/>
              </a:rPr>
              <a:t>Märgistusel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esitatakse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päritoluriik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või</a:t>
            </a:r>
            <a:r>
              <a:rPr lang="fi-FI" sz="2000" dirty="0">
                <a:latin typeface="+mj-lt"/>
              </a:rPr>
              <a:t> -</a:t>
            </a:r>
            <a:r>
              <a:rPr lang="fi-FI" sz="2000" dirty="0" err="1">
                <a:latin typeface="+mj-lt"/>
              </a:rPr>
              <a:t>riigid</a:t>
            </a:r>
            <a:r>
              <a:rPr lang="fi-FI" sz="2000" dirty="0">
                <a:latin typeface="+mj-lt"/>
              </a:rPr>
              <a:t>, </a:t>
            </a:r>
            <a:r>
              <a:rPr lang="fi-FI" sz="2000" dirty="0" err="1">
                <a:latin typeface="+mj-lt"/>
              </a:rPr>
              <a:t>kus</a:t>
            </a:r>
            <a:r>
              <a:rPr lang="fi-FI" sz="2000" dirty="0">
                <a:latin typeface="+mj-lt"/>
              </a:rPr>
              <a:t> mesi on </a:t>
            </a:r>
            <a:r>
              <a:rPr lang="fi-FI" sz="2000" dirty="0" err="1">
                <a:latin typeface="+mj-lt"/>
              </a:rPr>
              <a:t>korjatud</a:t>
            </a:r>
            <a:r>
              <a:rPr lang="fi-FI" sz="2000" dirty="0">
                <a:latin typeface="+mj-lt"/>
              </a:rPr>
              <a:t>. </a:t>
            </a:r>
            <a:endParaRPr lang="et-EE" sz="2000" dirty="0">
              <a:latin typeface="+mj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A21BC78-612F-FC25-19AA-EA2AC1D8F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25" y="287759"/>
            <a:ext cx="1205234" cy="1205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DD9F44-7BA0-A690-7FC7-1E379F671949}"/>
              </a:ext>
            </a:extLst>
          </p:cNvPr>
          <p:cNvGrpSpPr/>
          <p:nvPr/>
        </p:nvGrpSpPr>
        <p:grpSpPr>
          <a:xfrm>
            <a:off x="691063" y="2157665"/>
            <a:ext cx="10139948" cy="2730293"/>
            <a:chOff x="1406876" y="1566494"/>
            <a:chExt cx="9004996" cy="30218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250B0C-4D7C-F1E5-A52A-A0D830FD53B1}"/>
                </a:ext>
              </a:extLst>
            </p:cNvPr>
            <p:cNvSpPr txBox="1"/>
            <p:nvPr/>
          </p:nvSpPr>
          <p:spPr>
            <a:xfrm>
              <a:off x="1406876" y="2635325"/>
              <a:ext cx="3456914" cy="195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t-EE" sz="2000" dirty="0">
                  <a:effectLst/>
                  <a:ea typeface="Roboto Condensed" panose="02000000000000000000" pitchFamily="2" charset="0"/>
                  <a:cs typeface="Roboto Condensed" panose="02000000000000000000" pitchFamily="2" charset="0"/>
                </a:rPr>
                <a:t>„Euroopa Liidust pärit mee segu“,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t-EE" sz="2000" dirty="0">
                  <a:effectLst/>
                  <a:ea typeface="Roboto Condensed" panose="02000000000000000000" pitchFamily="2" charset="0"/>
                  <a:cs typeface="Roboto Condensed" panose="02000000000000000000" pitchFamily="2" charset="0"/>
                </a:rPr>
                <a:t>„väljastpoolt Euroopa Liitu pärit mee segu“,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t-EE" sz="2000" dirty="0">
                  <a:effectLst/>
                  <a:ea typeface="Roboto Condensed" panose="02000000000000000000" pitchFamily="2" charset="0"/>
                  <a:cs typeface="Roboto Condensed" panose="02000000000000000000" pitchFamily="2" charset="0"/>
                </a:rPr>
                <a:t>„Euroopa Liidust ja väljastpoolt Euroopa Liitu pärit mee segu“</a:t>
              </a:r>
              <a:endParaRPr lang="et-EE" sz="2000" dirty="0"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82BCE3-5451-53A7-74D9-2A5AA73C1526}"/>
                </a:ext>
              </a:extLst>
            </p:cNvPr>
            <p:cNvSpPr txBox="1"/>
            <p:nvPr/>
          </p:nvSpPr>
          <p:spPr>
            <a:xfrm>
              <a:off x="6663893" y="2635325"/>
              <a:ext cx="3747979" cy="177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2000" dirty="0">
                  <a:effectLst/>
                  <a:ea typeface="Roboto Condensed" panose="02000000000000000000" pitchFamily="2" charset="0"/>
                  <a:cs typeface="Roboto Condensed" panose="02000000000000000000" pitchFamily="2" charset="0"/>
                </a:rPr>
                <a:t>Märgistuse põhivaateväljas esitatakse kõik päritoluriigid osakaalu alanevas järjestuses koos protsentidega.</a:t>
              </a:r>
            </a:p>
            <a:p>
              <a:endParaRPr lang="et-EE" sz="1400" dirty="0">
                <a:solidFill>
                  <a:srgbClr val="0070C0"/>
                </a:solidFill>
                <a:effectLst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r>
                <a:rPr lang="et-EE" sz="1600" dirty="0">
                  <a:solidFill>
                    <a:srgbClr val="0070C0"/>
                  </a:solidFill>
                  <a:effectLst/>
                  <a:ea typeface="Roboto Condensed" panose="02000000000000000000" pitchFamily="2" charset="0"/>
                  <a:cs typeface="Roboto Condensed" panose="02000000000000000000" pitchFamily="2" charset="0"/>
                </a:rPr>
                <a:t>Nt Eesti 50%, Läti 20%, Leedu 20%, Poola 10%</a:t>
              </a:r>
            </a:p>
          </p:txBody>
        </p:sp>
        <p:sp>
          <p:nvSpPr>
            <p:cNvPr id="8" name="Arrow: Striped Right 7">
              <a:extLst>
                <a:ext uri="{FF2B5EF4-FFF2-40B4-BE49-F238E27FC236}">
                  <a16:creationId xmlns:a16="http://schemas.microsoft.com/office/drawing/2014/main" id="{50928572-9BE3-DE00-1E3A-8D472625B3B8}"/>
                </a:ext>
              </a:extLst>
            </p:cNvPr>
            <p:cNvSpPr/>
            <p:nvPr/>
          </p:nvSpPr>
          <p:spPr bwMode="auto">
            <a:xfrm>
              <a:off x="5297656" y="2987451"/>
              <a:ext cx="833217" cy="401354"/>
            </a:xfrm>
            <a:prstGeom prst="striped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t-EE" sz="18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Microsoft YaHei" panose="020B0503020204020204" pitchFamily="34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FA95CD-4E10-0FF2-2F12-29C22FB3F8AE}"/>
                </a:ext>
              </a:extLst>
            </p:cNvPr>
            <p:cNvSpPr txBox="1"/>
            <p:nvPr/>
          </p:nvSpPr>
          <p:spPr>
            <a:xfrm>
              <a:off x="3387876" y="1566494"/>
              <a:ext cx="5015170" cy="45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sz="2000" b="1" dirty="0">
                  <a:solidFill>
                    <a:srgbClr val="0070C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Päritoluriikide esitamine märgistusel (</a:t>
              </a:r>
              <a:r>
                <a:rPr lang="et-EE" sz="2000" b="1" u="sng" dirty="0">
                  <a:solidFill>
                    <a:srgbClr val="0070C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mee segud</a:t>
              </a:r>
              <a:r>
                <a:rPr lang="et-EE" sz="2000" b="1" dirty="0">
                  <a:solidFill>
                    <a:srgbClr val="0070C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)</a:t>
              </a:r>
              <a:endParaRPr lang="et-EE" sz="2000" b="1" dirty="0">
                <a:solidFill>
                  <a:srgbClr val="0070C0"/>
                </a:solidFill>
                <a:effectLst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897705-0827-19DB-D983-DA3F40A7F50D}"/>
              </a:ext>
            </a:extLst>
          </p:cNvPr>
          <p:cNvGrpSpPr/>
          <p:nvPr/>
        </p:nvGrpSpPr>
        <p:grpSpPr>
          <a:xfrm>
            <a:off x="1553351" y="5300081"/>
            <a:ext cx="8712968" cy="1087477"/>
            <a:chOff x="2111326" y="4697477"/>
            <a:chExt cx="7395555" cy="10874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93F84B-ED5E-0DA1-2E0C-88CC6002FE7E}"/>
                </a:ext>
              </a:extLst>
            </p:cNvPr>
            <p:cNvSpPr txBox="1"/>
            <p:nvPr/>
          </p:nvSpPr>
          <p:spPr>
            <a:xfrm>
              <a:off x="2448669" y="4697477"/>
              <a:ext cx="7058212" cy="108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2000" dirty="0"/>
                <a:t>Mete osakaalude lubatud kõrvalekalle tegelikust sisaldusest on 5%.</a:t>
              </a:r>
            </a:p>
            <a:p>
              <a:r>
                <a:rPr lang="et-EE" sz="2000" dirty="0"/>
                <a:t>Arvutused tehakse mee jälgitavust kajastavate käitleja dokumentide alusel.</a:t>
              </a:r>
            </a:p>
          </p:txBody>
        </p:sp>
        <p:sp>
          <p:nvSpPr>
            <p:cNvPr id="13" name="Star: 6 Points 12">
              <a:extLst>
                <a:ext uri="{FF2B5EF4-FFF2-40B4-BE49-F238E27FC236}">
                  <a16:creationId xmlns:a16="http://schemas.microsoft.com/office/drawing/2014/main" id="{8279A934-56B9-A6E5-3FDF-9170D2925025}"/>
                </a:ext>
              </a:extLst>
            </p:cNvPr>
            <p:cNvSpPr/>
            <p:nvPr/>
          </p:nvSpPr>
          <p:spPr bwMode="auto">
            <a:xfrm>
              <a:off x="2111326" y="4895882"/>
              <a:ext cx="285184" cy="286453"/>
            </a:xfrm>
            <a:prstGeom prst="star6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t-EE" sz="1800" b="0" i="0" u="none" strike="noStrike" cap="none" normalizeH="0" baseline="0">
                <a:ln>
                  <a:noFill/>
                </a:ln>
                <a:effectLst/>
                <a:latin typeface="Roboto Condensed" panose="02000000000000000000" pitchFamily="2" charset="0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207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A79D1-BC84-3FDD-76D5-6A7D1A9BB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B0CA-B2E3-7039-EE01-DF39325E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>
                <a:solidFill>
                  <a:srgbClr val="0070C0"/>
                </a:solidFill>
              </a:rPr>
              <a:t>Muudatused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7DA3CBD-7794-FEEB-01E6-B433AC9FF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25" y="287759"/>
            <a:ext cx="1205234" cy="12052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D8B0A1A-CA24-ACD3-16DA-03820D9CDBEB}"/>
              </a:ext>
            </a:extLst>
          </p:cNvPr>
          <p:cNvGrpSpPr/>
          <p:nvPr/>
        </p:nvGrpSpPr>
        <p:grpSpPr>
          <a:xfrm>
            <a:off x="885440" y="1716787"/>
            <a:ext cx="10142136" cy="2732718"/>
            <a:chOff x="825705" y="1727085"/>
            <a:chExt cx="9850521" cy="27327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3B07BB-CFB4-9714-AD5D-E00FDEAEEB99}"/>
                </a:ext>
              </a:extLst>
            </p:cNvPr>
            <p:cNvSpPr txBox="1"/>
            <p:nvPr/>
          </p:nvSpPr>
          <p:spPr>
            <a:xfrm>
              <a:off x="3204952" y="2884790"/>
              <a:ext cx="169198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2000" dirty="0">
                  <a:ea typeface="Roboto Condensed" panose="02000000000000000000" pitchFamily="2" charset="0"/>
                  <a:cs typeface="Roboto Condensed" panose="02000000000000000000" pitchFamily="2" charset="0"/>
                </a:rPr>
                <a:t>Erand puudub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089334-4D0F-8677-15AA-8C26CB2B8950}"/>
                </a:ext>
              </a:extLst>
            </p:cNvPr>
            <p:cNvSpPr txBox="1"/>
            <p:nvPr/>
          </p:nvSpPr>
          <p:spPr>
            <a:xfrm>
              <a:off x="6829661" y="2794732"/>
              <a:ext cx="3846565" cy="166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t-EE" sz="2000" dirty="0">
                  <a:ea typeface="Roboto Condensed" panose="02000000000000000000" pitchFamily="2" charset="0"/>
                  <a:cs typeface="Roboto Condensed" panose="02000000000000000000" pitchFamily="2" charset="0"/>
                </a:rPr>
                <a:t>Lubatud päritoluriikide nimed </a:t>
              </a:r>
            </a:p>
            <a:p>
              <a:pPr algn="just"/>
              <a:r>
                <a:rPr lang="et-EE" sz="2000" dirty="0">
                  <a:ea typeface="Roboto Condensed" panose="02000000000000000000" pitchFamily="2" charset="0"/>
                  <a:cs typeface="Roboto Condensed" panose="02000000000000000000" pitchFamily="2" charset="0"/>
                </a:rPr>
                <a:t>asendada kahetähelise koodiga </a:t>
              </a:r>
            </a:p>
            <a:p>
              <a:pPr algn="just"/>
              <a:r>
                <a:rPr lang="et-EE" sz="2000" dirty="0">
                  <a:ea typeface="Roboto Condensed" panose="02000000000000000000" pitchFamily="2" charset="0"/>
                  <a:cs typeface="Roboto Condensed" panose="02000000000000000000" pitchFamily="2" charset="0"/>
                </a:rPr>
                <a:t>(EVS-EN ISO 3166-1).</a:t>
              </a:r>
            </a:p>
            <a:p>
              <a:pPr algn="just"/>
              <a:endParaRPr lang="et-EE" sz="16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just"/>
              <a:r>
                <a:rPr lang="et-EE" dirty="0">
                  <a:solidFill>
                    <a:srgbClr val="0070C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n</a:t>
              </a:r>
              <a:r>
                <a:rPr lang="et-EE" dirty="0">
                  <a:solidFill>
                    <a:srgbClr val="0070C0"/>
                  </a:solidFill>
                  <a:effectLst/>
                  <a:ea typeface="Roboto Condensed" panose="02000000000000000000" pitchFamily="2" charset="0"/>
                  <a:cs typeface="Roboto Condensed" panose="02000000000000000000" pitchFamily="2" charset="0"/>
                </a:rPr>
                <a:t>t Eesti „EE“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409E99-705F-E1B2-DE51-A1C368866142}"/>
                </a:ext>
              </a:extLst>
            </p:cNvPr>
            <p:cNvSpPr txBox="1"/>
            <p:nvPr/>
          </p:nvSpPr>
          <p:spPr>
            <a:xfrm>
              <a:off x="830990" y="2314281"/>
              <a:ext cx="2448272" cy="74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2000" i="1" dirty="0">
                  <a:solidFill>
                    <a:srgbClr val="0070C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Erand väikepakenditele</a:t>
              </a:r>
              <a:r>
                <a:rPr lang="et-EE" sz="2000" dirty="0">
                  <a:solidFill>
                    <a:srgbClr val="0070C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*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C68508-6EA8-9738-9E15-22E9C491E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8" t="20603"/>
            <a:stretch/>
          </p:blipFill>
          <p:spPr>
            <a:xfrm>
              <a:off x="1066261" y="3154137"/>
              <a:ext cx="1353047" cy="768955"/>
            </a:xfrm>
            <a:prstGeom prst="flowChartConnector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0D1943-D549-12C1-191D-A7C082326E78}"/>
                </a:ext>
              </a:extLst>
            </p:cNvPr>
            <p:cNvSpPr txBox="1"/>
            <p:nvPr/>
          </p:nvSpPr>
          <p:spPr>
            <a:xfrm>
              <a:off x="825705" y="4048079"/>
              <a:ext cx="2662868" cy="3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dirty="0">
                  <a:ea typeface="Roboto Condensed" panose="02000000000000000000" pitchFamily="2" charset="0"/>
                  <a:cs typeface="Roboto Condensed" panose="02000000000000000000" pitchFamily="2" charset="0"/>
                </a:rPr>
                <a:t>*</a:t>
              </a:r>
              <a:r>
                <a:rPr lang="et-EE" sz="1400" i="1" dirty="0">
                  <a:ea typeface="Roboto Condensed" panose="02000000000000000000" pitchFamily="2" charset="0"/>
                  <a:cs typeface="Roboto Condensed" panose="02000000000000000000" pitchFamily="2" charset="0"/>
                </a:rPr>
                <a:t>Alla 30 g üksikportsjonpakendid</a:t>
              </a:r>
            </a:p>
          </p:txBody>
        </p:sp>
        <p:sp>
          <p:nvSpPr>
            <p:cNvPr id="19" name="Arrow: Striped Right 18">
              <a:extLst>
                <a:ext uri="{FF2B5EF4-FFF2-40B4-BE49-F238E27FC236}">
                  <a16:creationId xmlns:a16="http://schemas.microsoft.com/office/drawing/2014/main" id="{A244D9A7-08E6-AFA1-42B9-32C3F8C34C28}"/>
                </a:ext>
              </a:extLst>
            </p:cNvPr>
            <p:cNvSpPr/>
            <p:nvPr/>
          </p:nvSpPr>
          <p:spPr bwMode="auto">
            <a:xfrm>
              <a:off x="5272419" y="2884790"/>
              <a:ext cx="833217" cy="362632"/>
            </a:xfrm>
            <a:prstGeom prst="striped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t-EE" sz="2000" b="0" i="0" u="none" strike="noStrike" cap="none" normalizeH="0" baseline="0">
                <a:ln>
                  <a:noFill/>
                </a:ln>
                <a:effectLst/>
                <a:latin typeface="Roboto Condensed" panose="02000000000000000000" pitchFamily="2" charset="0"/>
                <a:ea typeface="Microsoft YaHei" panose="020B0503020204020204" pitchFamily="34" charset="-12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4452CE-9EF4-091F-0A28-9205076A2356}"/>
                </a:ext>
              </a:extLst>
            </p:cNvPr>
            <p:cNvSpPr txBox="1"/>
            <p:nvPr/>
          </p:nvSpPr>
          <p:spPr>
            <a:xfrm>
              <a:off x="3748572" y="1727085"/>
              <a:ext cx="4024929" cy="74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sz="2000" b="1" dirty="0">
                  <a:solidFill>
                    <a:srgbClr val="0070C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Päritoluriikide esitamine märgistusel, (</a:t>
              </a:r>
              <a:r>
                <a:rPr lang="et-EE" sz="2000" b="1" u="sng" dirty="0">
                  <a:solidFill>
                    <a:srgbClr val="0070C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mee segud</a:t>
              </a:r>
              <a:r>
                <a:rPr lang="et-EE" sz="2000" b="1" dirty="0">
                  <a:solidFill>
                    <a:srgbClr val="0070C0"/>
                  </a:solidFill>
                  <a:ea typeface="Roboto Condensed" panose="02000000000000000000" pitchFamily="2" charset="0"/>
                  <a:cs typeface="Roboto Condensed" panose="02000000000000000000" pitchFamily="2" charset="0"/>
                </a:rPr>
                <a:t>)</a:t>
              </a:r>
              <a:endParaRPr lang="et-EE" sz="2000" b="1" dirty="0">
                <a:solidFill>
                  <a:srgbClr val="0070C0"/>
                </a:solidFill>
                <a:effectLst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7211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05017-0D2A-8205-7CB4-FCA5845FC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ACC2-EDFF-F05B-CA5E-0DE45E1A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>
                <a:solidFill>
                  <a:srgbClr val="0070C0"/>
                </a:solidFill>
              </a:rPr>
              <a:t>Muudatused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BF81443-4FA6-FD24-E65B-8CB5807F4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25" y="287759"/>
            <a:ext cx="1205234" cy="12052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67AEAC-BCD0-4364-72C7-D68B7A7A2300}"/>
              </a:ext>
            </a:extLst>
          </p:cNvPr>
          <p:cNvGrpSpPr/>
          <p:nvPr/>
        </p:nvGrpSpPr>
        <p:grpSpPr>
          <a:xfrm>
            <a:off x="2160637" y="1671918"/>
            <a:ext cx="8331128" cy="1706922"/>
            <a:chOff x="3550588" y="4030436"/>
            <a:chExt cx="8331128" cy="1706922"/>
          </a:xfrm>
        </p:grpSpPr>
        <p:sp>
          <p:nvSpPr>
            <p:cNvPr id="5" name="Arrow: Striped Right 4">
              <a:extLst>
                <a:ext uri="{FF2B5EF4-FFF2-40B4-BE49-F238E27FC236}">
                  <a16:creationId xmlns:a16="http://schemas.microsoft.com/office/drawing/2014/main" id="{45DA40FF-C8EE-430B-17F0-09602E7D1536}"/>
                </a:ext>
              </a:extLst>
            </p:cNvPr>
            <p:cNvSpPr/>
            <p:nvPr/>
          </p:nvSpPr>
          <p:spPr bwMode="auto">
            <a:xfrm>
              <a:off x="6089741" y="4988435"/>
              <a:ext cx="833217" cy="362632"/>
            </a:xfrm>
            <a:prstGeom prst="striped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t-EE" sz="20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Microsoft YaHei" panose="020B0503020204020204" pitchFamily="34" charset="-12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DE01C6-6B6D-F89D-E572-7794571D93C1}"/>
                </a:ext>
              </a:extLst>
            </p:cNvPr>
            <p:cNvSpPr txBox="1"/>
            <p:nvPr/>
          </p:nvSpPr>
          <p:spPr>
            <a:xfrm>
              <a:off x="3550588" y="4988435"/>
              <a:ext cx="1886595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t-EE" sz="2000" dirty="0">
                  <a:ea typeface="Roboto Condensed" panose="02000000000000000000" pitchFamily="2" charset="0"/>
                  <a:cs typeface="Roboto Condensed" panose="02000000000000000000" pitchFamily="2" charset="0"/>
                </a:rPr>
                <a:t>Filtreeritud mesi</a:t>
              </a:r>
              <a:endParaRPr lang="et-EE" sz="2000" dirty="0">
                <a:effectLst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15C078-B75C-BCEB-5C45-D53ADE8BD8FA}"/>
                </a:ext>
              </a:extLst>
            </p:cNvPr>
            <p:cNvSpPr txBox="1"/>
            <p:nvPr/>
          </p:nvSpPr>
          <p:spPr>
            <a:xfrm>
              <a:off x="7417219" y="4988435"/>
              <a:ext cx="4464497" cy="74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t-EE" sz="2000" dirty="0">
                  <a:ea typeface="Roboto Condensed" panose="02000000000000000000" pitchFamily="2" charset="0"/>
                  <a:cs typeface="Roboto Condensed" panose="02000000000000000000" pitchFamily="2" charset="0"/>
                </a:rPr>
                <a:t>Mee liigitusest jäetakse välja filtreeritud mesi. See liigitub pagarimee alla. </a:t>
              </a:r>
              <a:endParaRPr lang="et-EE" sz="2000" dirty="0">
                <a:effectLst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FBBD3F-F848-3130-DEC4-627A146D3842}"/>
                </a:ext>
              </a:extLst>
            </p:cNvPr>
            <p:cNvSpPr txBox="1"/>
            <p:nvPr/>
          </p:nvSpPr>
          <p:spPr>
            <a:xfrm>
              <a:off x="4493885" y="4030436"/>
              <a:ext cx="402492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sz="2000" b="1" dirty="0">
                  <a:solidFill>
                    <a:srgbClr val="0070C0"/>
                  </a:solidFill>
                  <a:effectLst/>
                  <a:ea typeface="Roboto Condensed" panose="02000000000000000000" pitchFamily="2" charset="0"/>
                  <a:cs typeface="Roboto Condensed" panose="02000000000000000000" pitchFamily="2" charset="0"/>
                </a:rPr>
                <a:t>Mee liigituse muutmine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4072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8BE5B1-8337-A298-D714-8C63F9E7D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7" y="1550580"/>
            <a:ext cx="3744437" cy="37444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1D55-63E3-0C03-DF63-5C9597870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9100" y="2234847"/>
            <a:ext cx="6191740" cy="2375900"/>
          </a:xfrm>
        </p:spPr>
        <p:txBody>
          <a:bodyPr>
            <a:normAutofit/>
          </a:bodyPr>
          <a:lstStyle/>
          <a:p>
            <a:pPr marL="0" indent="0"/>
            <a:r>
              <a:rPr lang="et-EE" sz="2200" dirty="0">
                <a:latin typeface="+mj-lt"/>
              </a:rPr>
              <a:t>Kõik nõuded rakenduvad </a:t>
            </a:r>
            <a:r>
              <a:rPr lang="et-EE" sz="2200" u="sng" dirty="0">
                <a:latin typeface="+mj-lt"/>
              </a:rPr>
              <a:t>14</a:t>
            </a:r>
            <a:r>
              <a:rPr lang="et-EE" sz="2200" u="sng" kern="100" dirty="0">
                <a:latin typeface="+mj-lt"/>
              </a:rPr>
              <a:t>. juunil 2026.a</a:t>
            </a:r>
            <a:r>
              <a:rPr lang="et-EE" sz="2200" kern="100" dirty="0">
                <a:latin typeface="+mj-lt"/>
              </a:rPr>
              <a:t>. </a:t>
            </a:r>
          </a:p>
          <a:p>
            <a:pPr marL="0" indent="0">
              <a:lnSpc>
                <a:spcPct val="100000"/>
              </a:lnSpc>
            </a:pPr>
            <a:r>
              <a:rPr lang="et-EE" sz="2200" dirty="0">
                <a:latin typeface="+mj-lt"/>
              </a:rPr>
              <a:t>Tooteid, mis viiakse turule või mida märgistatakse enne 14. juunit 2026. aastal ja enne nimetatud kuupäeva kehtinud nõuete kohaselt, võib turustada kuni varude lõppemiseni.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AD161-7984-8263-CE5F-B0DC4704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77" y="511972"/>
            <a:ext cx="10138394" cy="1022948"/>
          </a:xfrm>
        </p:spPr>
        <p:txBody>
          <a:bodyPr anchor="t">
            <a:normAutofit/>
          </a:bodyPr>
          <a:lstStyle/>
          <a:p>
            <a:r>
              <a:rPr lang="et-EE" sz="3199" dirty="0">
                <a:solidFill>
                  <a:srgbClr val="0070C0"/>
                </a:solidFill>
              </a:rPr>
              <a:t>Tähtajad</a:t>
            </a:r>
          </a:p>
        </p:txBody>
      </p:sp>
    </p:spTree>
    <p:extLst>
      <p:ext uri="{BB962C8B-B14F-4D97-AF65-F5344CB8AC3E}">
        <p14:creationId xmlns:p14="http://schemas.microsoft.com/office/powerpoint/2010/main" val="40706616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06253-F670-F670-F3EC-EBB20AC0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B443-3868-F549-F8B7-DC0CC783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199" dirty="0">
                <a:solidFill>
                  <a:srgbClr val="0070C0"/>
                </a:solidFill>
              </a:rPr>
              <a:t>Lisamaterjali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970C1-8924-1E89-8383-98DEBE420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27" y="1368166"/>
            <a:ext cx="9000306" cy="4582232"/>
          </a:xfrm>
        </p:spPr>
        <p:txBody>
          <a:bodyPr/>
          <a:lstStyle/>
          <a:p>
            <a:pPr lvl="0"/>
            <a:endParaRPr lang="et-EE" sz="1800" u="sng" dirty="0">
              <a:latin typeface="+mj-lt"/>
              <a:hlinkClick r:id="rId3"/>
            </a:endParaRPr>
          </a:p>
          <a:p>
            <a:pPr lvl="0"/>
            <a:endParaRPr lang="et-EE" sz="1800" u="sng" dirty="0">
              <a:latin typeface="+mj-lt"/>
              <a:hlinkClick r:id="rId3"/>
            </a:endParaRPr>
          </a:p>
          <a:p>
            <a:pPr lvl="0"/>
            <a:r>
              <a:rPr lang="et-EE" sz="2000" dirty="0">
                <a:latin typeface="+mj-lt"/>
              </a:rPr>
              <a:t>Regionaal- ja põllumajandusministri 24. novembri 2025. a </a:t>
            </a:r>
            <a:r>
              <a:rPr lang="et-EE" sz="2000" u="sng" dirty="0">
                <a:latin typeface="+mj-lt"/>
                <a:hlinkClick r:id="rId3"/>
              </a:rPr>
              <a:t>määrus nr 93</a:t>
            </a:r>
            <a:r>
              <a:rPr lang="et-EE" sz="2000" u="sng" dirty="0">
                <a:latin typeface="+mj-lt"/>
              </a:rPr>
              <a:t> </a:t>
            </a:r>
            <a:r>
              <a:rPr lang="et-EE" sz="2000" dirty="0">
                <a:latin typeface="+mj-lt"/>
              </a:rPr>
              <a:t>„Põllumajandusministri 20. novembri 2014. a </a:t>
            </a:r>
            <a:r>
              <a:rPr lang="et-EE" sz="2000" u="sng" dirty="0">
                <a:latin typeface="+mj-lt"/>
                <a:hlinkClick r:id="rId4"/>
              </a:rPr>
              <a:t>määruse nr 104</a:t>
            </a:r>
            <a:r>
              <a:rPr lang="et-EE" sz="2000" dirty="0">
                <a:latin typeface="+mj-lt"/>
              </a:rPr>
              <a:t> „Mee koostis- ja kvaliteedinõuded ning toidualase teabe esitamise nõuded” muutmine”</a:t>
            </a:r>
          </a:p>
          <a:p>
            <a:pPr lvl="0"/>
            <a:endParaRPr lang="et-EE" sz="2000" dirty="0">
              <a:latin typeface="+mj-lt"/>
            </a:endParaRPr>
          </a:p>
          <a:p>
            <a:pPr lvl="0"/>
            <a:r>
              <a:rPr lang="et-EE" sz="2000" dirty="0">
                <a:latin typeface="+mj-lt"/>
              </a:rPr>
              <a:t>Regionaal- ja põllumajandusministri 19. mai 2026. a </a:t>
            </a:r>
            <a:r>
              <a:rPr lang="et-EE" sz="2000" dirty="0">
                <a:latin typeface="+mj-lt"/>
                <a:hlinkClick r:id="rId5"/>
              </a:rPr>
              <a:t>määrus nr 30 </a:t>
            </a:r>
            <a:r>
              <a:rPr lang="et-EE" sz="2000" dirty="0">
                <a:latin typeface="+mj-lt"/>
              </a:rPr>
              <a:t>„“Põllumajandusministri 20. novembri 2014. a </a:t>
            </a:r>
            <a:r>
              <a:rPr lang="et-EE" sz="2000" u="sng" dirty="0">
                <a:latin typeface="+mj-lt"/>
                <a:hlinkClick r:id="rId4"/>
              </a:rPr>
              <a:t>määruse nr 104</a:t>
            </a:r>
            <a:r>
              <a:rPr lang="et-EE" sz="2000" dirty="0">
                <a:latin typeface="+mj-lt"/>
              </a:rPr>
              <a:t> „Mee koostis- ja kvaliteedinõuded ning toidualase teabe esitamise nõuded” muutmine“ muutmine“</a:t>
            </a:r>
          </a:p>
          <a:p>
            <a:pPr lvl="0"/>
            <a:endParaRPr lang="et-EE" sz="2000" dirty="0">
              <a:latin typeface="+mj-lt"/>
            </a:endParaRPr>
          </a:p>
          <a:p>
            <a:pPr lvl="0"/>
            <a:r>
              <a:rPr lang="et-EE" sz="2000" dirty="0">
                <a:latin typeface="+mj-lt"/>
              </a:rPr>
              <a:t>Põllumajandus- ja Toiduameti „</a:t>
            </a:r>
            <a:r>
              <a:rPr lang="et-EE" sz="2000" dirty="0">
                <a:latin typeface="+mj-lt"/>
                <a:hlinkClick r:id="rId6"/>
              </a:rPr>
              <a:t>Juhend mee märgistusel ja muul viisil antava teabe kohta</a:t>
            </a:r>
            <a:r>
              <a:rPr lang="et-EE" sz="2000" dirty="0">
                <a:latin typeface="+mj-lt"/>
              </a:rPr>
              <a:t>“ </a:t>
            </a:r>
            <a:r>
              <a:rPr lang="et-EE" sz="1600" dirty="0">
                <a:latin typeface="+mj-lt"/>
              </a:rPr>
              <a:t>(NB! Juhend muutmisel seoses </a:t>
            </a:r>
            <a:r>
              <a:rPr lang="et-EE" sz="1600">
                <a:latin typeface="+mj-lt"/>
              </a:rPr>
              <a:t>mee määruse muudatustega)</a:t>
            </a:r>
            <a:endParaRPr lang="et-EE" sz="1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E38D2-712E-F4AB-DE99-96ADFC0F9BD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8" y="2309340"/>
            <a:ext cx="691625" cy="647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44457D-66BF-1190-B1B8-9D898345E33C}"/>
              </a:ext>
            </a:extLst>
          </p:cNvPr>
          <p:cNvSpPr txBox="1"/>
          <p:nvPr/>
        </p:nvSpPr>
        <p:spPr>
          <a:xfrm>
            <a:off x="6989162" y="913706"/>
            <a:ext cx="388783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/>
              <a:t>EE õigusaktid on avaldatud </a:t>
            </a:r>
            <a:r>
              <a:rPr lang="et-EE" dirty="0">
                <a:hlinkClick r:id="rId8"/>
              </a:rPr>
              <a:t>Riigiteatajas</a:t>
            </a:r>
            <a:endParaRPr lang="et-E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F3F90-79D5-F34B-DD1B-C3C56B48B1C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8" y="3888159"/>
            <a:ext cx="691625" cy="647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44B13-4689-F002-D644-61E5C6742D8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8" y="5278132"/>
            <a:ext cx="691625" cy="6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463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aidipõhjad REM laiformaat">
  <a:themeElements>
    <a:clrScheme name="Valitsusstiil">
      <a:dk1>
        <a:sysClr val="windowText" lastClr="000000"/>
      </a:dk1>
      <a:lt1>
        <a:sysClr val="window" lastClr="FFFFFF"/>
      </a:lt1>
      <a:dk2>
        <a:srgbClr val="006EB5"/>
      </a:dk2>
      <a:lt2>
        <a:srgbClr val="E7E6E6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9D9EB"/>
      </a:accent6>
      <a:hlink>
        <a:srgbClr val="006EB5"/>
      </a:hlink>
      <a:folHlink>
        <a:srgbClr val="003087"/>
      </a:folHlink>
    </a:clrScheme>
    <a:fontScheme name="Valitsusstiil">
      <a:majorFont>
        <a:latin typeface="Roboto Condense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A2966CE-6264-4440-BCC6-1A760376E5C7}" vid="{461AC44E-3228-4B27-B57C-5B92D0F0E132}"/>
    </a:ext>
  </a:extLst>
</a:theme>
</file>

<file path=ppt/theme/theme2.xml><?xml version="1.0" encoding="utf-8"?>
<a:theme xmlns:a="http://schemas.openxmlformats.org/drawingml/2006/main" name="slaidipõhi-eu2017-MeM-laiformaat">
  <a:themeElements>
    <a:clrScheme name="Valitsusstiil">
      <a:dk1>
        <a:sysClr val="windowText" lastClr="000000"/>
      </a:dk1>
      <a:lt1>
        <a:sysClr val="window" lastClr="FFFFFF"/>
      </a:lt1>
      <a:dk2>
        <a:srgbClr val="006EB5"/>
      </a:dk2>
      <a:lt2>
        <a:srgbClr val="E7E6E6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9D9EB"/>
      </a:accent6>
      <a:hlink>
        <a:srgbClr val="006EB5"/>
      </a:hlink>
      <a:folHlink>
        <a:srgbClr val="003087"/>
      </a:folHlink>
    </a:clrScheme>
    <a:fontScheme name="Valitsusstiil">
      <a:majorFont>
        <a:latin typeface="Roboto Condense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aidipõhi-ReM-laiformaat.potx" id="{2646C7E5-E186-43FE-908B-D62AC46E6204}" vid="{7AA27893-F4C8-4E84-94F0-9ABFBF55FAD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C41AF56AA9894C83C802B453BAED16" ma:contentTypeVersion="0" ma:contentTypeDescription="Loo uus dokument" ma:contentTypeScope="" ma:versionID="819426407e2e00e53ced371ed0d537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4829003ea5599f82e51e6246525cd5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019303-C9E5-437C-ACAD-9093C22B3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0CAEB7-3708-49BF-A034-AD2134535110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8B44AB-E502-4A28-968B-1E59C5C7A4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slaidipõhi-rem-laiformaat</Template>
  <TotalTime>207</TotalTime>
  <Words>442</Words>
  <Application>Microsoft Office PowerPoint</Application>
  <PresentationFormat>Kohandatud</PresentationFormat>
  <Paragraphs>71</Paragraphs>
  <Slides>10</Slides>
  <Notes>6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Arial Unicode MS</vt:lpstr>
      <vt:lpstr>Calibri</vt:lpstr>
      <vt:lpstr>Roboto Condensed</vt:lpstr>
      <vt:lpstr>Roboto Condensed Light</vt:lpstr>
      <vt:lpstr>Times New Roman</vt:lpstr>
      <vt:lpstr>Slaidipõhjad REM laiformaat</vt:lpstr>
      <vt:lpstr>slaidipõhi-eu2017-MeM-laiformaat</vt:lpstr>
      <vt:lpstr>Mee nõuete muudatused</vt:lpstr>
      <vt:lpstr>EL Õigusloome</vt:lpstr>
      <vt:lpstr>Õigusloome protsessid</vt:lpstr>
      <vt:lpstr>PowerPointi esitlus</vt:lpstr>
      <vt:lpstr>Muudatused</vt:lpstr>
      <vt:lpstr>Muudatused</vt:lpstr>
      <vt:lpstr>Muudatused</vt:lpstr>
      <vt:lpstr>Tähtajad</vt:lpstr>
      <vt:lpstr>Lisamaterjali</vt:lpstr>
      <vt:lpstr>PowerPointi esitlus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 nõuete muudatused</dc:title>
  <dc:creator>Evelin Kivima</dc:creator>
  <cp:lastModifiedBy>Triin</cp:lastModifiedBy>
  <cp:revision>16</cp:revision>
  <dcterms:created xsi:type="dcterms:W3CDTF">2026-05-20T10:59:23Z</dcterms:created>
  <dcterms:modified xsi:type="dcterms:W3CDTF">2026-05-30T04:12:54Z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0x010100C1C41AF56AA9894C83C802B453BAED16</vt:lpwstr>
  </property>
</Properties>
</file>