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73" r:id="rId3"/>
    <p:sldId id="282" r:id="rId4"/>
    <p:sldId id="257" r:id="rId5"/>
    <p:sldId id="331" r:id="rId6"/>
    <p:sldId id="263" r:id="rId7"/>
    <p:sldId id="268" r:id="rId8"/>
    <p:sldId id="305" r:id="rId9"/>
    <p:sldId id="333" r:id="rId10"/>
    <p:sldId id="334" r:id="rId11"/>
    <p:sldId id="297" r:id="rId12"/>
    <p:sldId id="300" r:id="rId13"/>
    <p:sldId id="262" r:id="rId14"/>
    <p:sldId id="269" r:id="rId15"/>
    <p:sldId id="270" r:id="rId16"/>
    <p:sldId id="271" r:id="rId17"/>
    <p:sldId id="272" r:id="rId18"/>
    <p:sldId id="277" r:id="rId19"/>
    <p:sldId id="278" r:id="rId20"/>
    <p:sldId id="279" r:id="rId21"/>
    <p:sldId id="280" r:id="rId22"/>
    <p:sldId id="258" r:id="rId23"/>
    <p:sldId id="265" r:id="rId24"/>
    <p:sldId id="266" r:id="rId25"/>
    <p:sldId id="320" r:id="rId26"/>
    <p:sldId id="321" r:id="rId27"/>
    <p:sldId id="323" r:id="rId28"/>
    <p:sldId id="327" r:id="rId29"/>
    <p:sldId id="328" r:id="rId30"/>
    <p:sldId id="330" r:id="rId31"/>
    <p:sldId id="261" r:id="rId32"/>
    <p:sldId id="291" r:id="rId33"/>
  </p:sldIdLst>
  <p:sldSz cx="9144000" cy="6858000" type="screen4x3"/>
  <p:notesSz cx="6797675" cy="9926638"/>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97" autoAdjust="0"/>
  </p:normalViewPr>
  <p:slideViewPr>
    <p:cSldViewPr>
      <p:cViewPr varScale="1">
        <p:scale>
          <a:sx n="91" d="100"/>
          <a:sy n="91" d="100"/>
        </p:scale>
        <p:origin x="1214" y="58"/>
      </p:cViewPr>
      <p:guideLst>
        <p:guide orient="horz" pos="2160"/>
        <p:guide pos="2880"/>
      </p:guideLst>
    </p:cSldViewPr>
  </p:slideViewPr>
  <p:outlineViewPr>
    <p:cViewPr>
      <p:scale>
        <a:sx n="33" d="100"/>
        <a:sy n="33" d="100"/>
      </p:scale>
      <p:origin x="0" y="1828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t-EE"/>
          </a:p>
        </p:txBody>
      </p:sp>
      <p:sp>
        <p:nvSpPr>
          <p:cNvPr id="4" name="Date Placeholder 3"/>
          <p:cNvSpPr>
            <a:spLocks noGrp="1"/>
          </p:cNvSpPr>
          <p:nvPr>
            <p:ph type="dt" sz="half" idx="10"/>
          </p:nvPr>
        </p:nvSpPr>
        <p:spPr/>
        <p:txBody>
          <a:bodyPr/>
          <a:lstStyle/>
          <a:p>
            <a:fld id="{0689522B-0AD2-44FC-8E9C-40653906A98D}" type="datetimeFigureOut">
              <a:rPr lang="et-EE" smtClean="0"/>
              <a:t>08.11.2024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B93E0379-4C59-4D66-A2F7-903EB6924E0D}" type="slidenum">
              <a:rPr lang="et-EE" smtClean="0"/>
              <a:t>‹#›</a:t>
            </a:fld>
            <a:endParaRPr lang="et-EE"/>
          </a:p>
        </p:txBody>
      </p:sp>
    </p:spTree>
    <p:extLst>
      <p:ext uri="{BB962C8B-B14F-4D97-AF65-F5344CB8AC3E}">
        <p14:creationId xmlns:p14="http://schemas.microsoft.com/office/powerpoint/2010/main" val="2597300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10"/>
          </p:nvPr>
        </p:nvSpPr>
        <p:spPr/>
        <p:txBody>
          <a:bodyPr/>
          <a:lstStyle/>
          <a:p>
            <a:fld id="{0689522B-0AD2-44FC-8E9C-40653906A98D}" type="datetimeFigureOut">
              <a:rPr lang="et-EE" smtClean="0"/>
              <a:t>08.11.2024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B93E0379-4C59-4D66-A2F7-903EB6924E0D}" type="slidenum">
              <a:rPr lang="et-EE" smtClean="0"/>
              <a:t>‹#›</a:t>
            </a:fld>
            <a:endParaRPr lang="et-EE"/>
          </a:p>
        </p:txBody>
      </p:sp>
    </p:spTree>
    <p:extLst>
      <p:ext uri="{BB962C8B-B14F-4D97-AF65-F5344CB8AC3E}">
        <p14:creationId xmlns:p14="http://schemas.microsoft.com/office/powerpoint/2010/main" val="948376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t-E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10"/>
          </p:nvPr>
        </p:nvSpPr>
        <p:spPr/>
        <p:txBody>
          <a:bodyPr/>
          <a:lstStyle/>
          <a:p>
            <a:fld id="{0689522B-0AD2-44FC-8E9C-40653906A98D}" type="datetimeFigureOut">
              <a:rPr lang="et-EE" smtClean="0"/>
              <a:t>08.11.2024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B93E0379-4C59-4D66-A2F7-903EB6924E0D}" type="slidenum">
              <a:rPr lang="et-EE" smtClean="0"/>
              <a:t>‹#›</a:t>
            </a:fld>
            <a:endParaRPr lang="et-EE"/>
          </a:p>
        </p:txBody>
      </p:sp>
    </p:spTree>
    <p:extLst>
      <p:ext uri="{BB962C8B-B14F-4D97-AF65-F5344CB8AC3E}">
        <p14:creationId xmlns:p14="http://schemas.microsoft.com/office/powerpoint/2010/main" val="3985893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10"/>
          </p:nvPr>
        </p:nvSpPr>
        <p:spPr/>
        <p:txBody>
          <a:bodyPr/>
          <a:lstStyle/>
          <a:p>
            <a:fld id="{0689522B-0AD2-44FC-8E9C-40653906A98D}" type="datetimeFigureOut">
              <a:rPr lang="et-EE" smtClean="0"/>
              <a:t>08.11.2024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B93E0379-4C59-4D66-A2F7-903EB6924E0D}" type="slidenum">
              <a:rPr lang="et-EE" smtClean="0"/>
              <a:t>‹#›</a:t>
            </a:fld>
            <a:endParaRPr lang="et-EE"/>
          </a:p>
        </p:txBody>
      </p:sp>
    </p:spTree>
    <p:extLst>
      <p:ext uri="{BB962C8B-B14F-4D97-AF65-F5344CB8AC3E}">
        <p14:creationId xmlns:p14="http://schemas.microsoft.com/office/powerpoint/2010/main" val="773729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89522B-0AD2-44FC-8E9C-40653906A98D}" type="datetimeFigureOut">
              <a:rPr lang="et-EE" smtClean="0"/>
              <a:t>08.11.2024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B93E0379-4C59-4D66-A2F7-903EB6924E0D}" type="slidenum">
              <a:rPr lang="et-EE" smtClean="0"/>
              <a:t>‹#›</a:t>
            </a:fld>
            <a:endParaRPr lang="et-EE"/>
          </a:p>
        </p:txBody>
      </p:sp>
    </p:spTree>
    <p:extLst>
      <p:ext uri="{BB962C8B-B14F-4D97-AF65-F5344CB8AC3E}">
        <p14:creationId xmlns:p14="http://schemas.microsoft.com/office/powerpoint/2010/main" val="2122551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Date Placeholder 4"/>
          <p:cNvSpPr>
            <a:spLocks noGrp="1"/>
          </p:cNvSpPr>
          <p:nvPr>
            <p:ph type="dt" sz="half" idx="10"/>
          </p:nvPr>
        </p:nvSpPr>
        <p:spPr/>
        <p:txBody>
          <a:bodyPr/>
          <a:lstStyle/>
          <a:p>
            <a:fld id="{0689522B-0AD2-44FC-8E9C-40653906A98D}" type="datetimeFigureOut">
              <a:rPr lang="et-EE" smtClean="0"/>
              <a:t>08.11.2024</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B93E0379-4C59-4D66-A2F7-903EB6924E0D}" type="slidenum">
              <a:rPr lang="et-EE" smtClean="0"/>
              <a:t>‹#›</a:t>
            </a:fld>
            <a:endParaRPr lang="et-EE"/>
          </a:p>
        </p:txBody>
      </p:sp>
    </p:spTree>
    <p:extLst>
      <p:ext uri="{BB962C8B-B14F-4D97-AF65-F5344CB8AC3E}">
        <p14:creationId xmlns:p14="http://schemas.microsoft.com/office/powerpoint/2010/main" val="4066233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7" name="Date Placeholder 6"/>
          <p:cNvSpPr>
            <a:spLocks noGrp="1"/>
          </p:cNvSpPr>
          <p:nvPr>
            <p:ph type="dt" sz="half" idx="10"/>
          </p:nvPr>
        </p:nvSpPr>
        <p:spPr/>
        <p:txBody>
          <a:bodyPr/>
          <a:lstStyle/>
          <a:p>
            <a:fld id="{0689522B-0AD2-44FC-8E9C-40653906A98D}" type="datetimeFigureOut">
              <a:rPr lang="et-EE" smtClean="0"/>
              <a:t>08.11.2024</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B93E0379-4C59-4D66-A2F7-903EB6924E0D}" type="slidenum">
              <a:rPr lang="et-EE" smtClean="0"/>
              <a:t>‹#›</a:t>
            </a:fld>
            <a:endParaRPr lang="et-EE"/>
          </a:p>
        </p:txBody>
      </p:sp>
    </p:spTree>
    <p:extLst>
      <p:ext uri="{BB962C8B-B14F-4D97-AF65-F5344CB8AC3E}">
        <p14:creationId xmlns:p14="http://schemas.microsoft.com/office/powerpoint/2010/main" val="2070106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Date Placeholder 2"/>
          <p:cNvSpPr>
            <a:spLocks noGrp="1"/>
          </p:cNvSpPr>
          <p:nvPr>
            <p:ph type="dt" sz="half" idx="10"/>
          </p:nvPr>
        </p:nvSpPr>
        <p:spPr/>
        <p:txBody>
          <a:bodyPr/>
          <a:lstStyle/>
          <a:p>
            <a:fld id="{0689522B-0AD2-44FC-8E9C-40653906A98D}" type="datetimeFigureOut">
              <a:rPr lang="et-EE" smtClean="0"/>
              <a:t>08.11.2024</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B93E0379-4C59-4D66-A2F7-903EB6924E0D}" type="slidenum">
              <a:rPr lang="et-EE" smtClean="0"/>
              <a:t>‹#›</a:t>
            </a:fld>
            <a:endParaRPr lang="et-EE"/>
          </a:p>
        </p:txBody>
      </p:sp>
    </p:spTree>
    <p:extLst>
      <p:ext uri="{BB962C8B-B14F-4D97-AF65-F5344CB8AC3E}">
        <p14:creationId xmlns:p14="http://schemas.microsoft.com/office/powerpoint/2010/main" val="2339838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89522B-0AD2-44FC-8E9C-40653906A98D}" type="datetimeFigureOut">
              <a:rPr lang="et-EE" smtClean="0"/>
              <a:t>08.11.2024</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B93E0379-4C59-4D66-A2F7-903EB6924E0D}" type="slidenum">
              <a:rPr lang="et-EE" smtClean="0"/>
              <a:t>‹#›</a:t>
            </a:fld>
            <a:endParaRPr lang="et-EE"/>
          </a:p>
        </p:txBody>
      </p:sp>
    </p:spTree>
    <p:extLst>
      <p:ext uri="{BB962C8B-B14F-4D97-AF65-F5344CB8AC3E}">
        <p14:creationId xmlns:p14="http://schemas.microsoft.com/office/powerpoint/2010/main" val="2161678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689522B-0AD2-44FC-8E9C-40653906A98D}" type="datetimeFigureOut">
              <a:rPr lang="et-EE" smtClean="0"/>
              <a:t>08.11.2024</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B93E0379-4C59-4D66-A2F7-903EB6924E0D}" type="slidenum">
              <a:rPr lang="et-EE" smtClean="0"/>
              <a:t>‹#›</a:t>
            </a:fld>
            <a:endParaRPr lang="et-EE"/>
          </a:p>
        </p:txBody>
      </p:sp>
    </p:spTree>
    <p:extLst>
      <p:ext uri="{BB962C8B-B14F-4D97-AF65-F5344CB8AC3E}">
        <p14:creationId xmlns:p14="http://schemas.microsoft.com/office/powerpoint/2010/main" val="173986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689522B-0AD2-44FC-8E9C-40653906A98D}" type="datetimeFigureOut">
              <a:rPr lang="et-EE" smtClean="0"/>
              <a:t>08.11.2024</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B93E0379-4C59-4D66-A2F7-903EB6924E0D}" type="slidenum">
              <a:rPr lang="et-EE" smtClean="0"/>
              <a:t>‹#›</a:t>
            </a:fld>
            <a:endParaRPr lang="et-EE"/>
          </a:p>
        </p:txBody>
      </p:sp>
    </p:spTree>
    <p:extLst>
      <p:ext uri="{BB962C8B-B14F-4D97-AF65-F5344CB8AC3E}">
        <p14:creationId xmlns:p14="http://schemas.microsoft.com/office/powerpoint/2010/main" val="3791883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t-E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89522B-0AD2-44FC-8E9C-40653906A98D}" type="datetimeFigureOut">
              <a:rPr lang="et-EE" smtClean="0"/>
              <a:t>08.11.2024</a:t>
            </a:fld>
            <a:endParaRPr lang="et-E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3E0379-4C59-4D66-A2F7-903EB6924E0D}" type="slidenum">
              <a:rPr lang="et-EE" smtClean="0"/>
              <a:t>‹#›</a:t>
            </a:fld>
            <a:endParaRPr lang="et-EE"/>
          </a:p>
        </p:txBody>
      </p:sp>
    </p:spTree>
    <p:extLst>
      <p:ext uri="{BB962C8B-B14F-4D97-AF65-F5344CB8AC3E}">
        <p14:creationId xmlns:p14="http://schemas.microsoft.com/office/powerpoint/2010/main" val="302891378"/>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pruulimeistrid.ee/" TargetMode="External"/><Relationship Id="rId2" Type="http://schemas.openxmlformats.org/officeDocument/2006/relationships/hyperlink" Target="http://www.balticbrew/" TargetMode="External"/><Relationship Id="rId1" Type="http://schemas.openxmlformats.org/officeDocument/2006/relationships/slideLayout" Target="../slideLayouts/slideLayout2.xml"/><Relationship Id="rId5" Type="http://schemas.openxmlformats.org/officeDocument/2006/relationships/hyperlink" Target="http://www.cidermill.eu/" TargetMode="External"/><Relationship Id="rId4" Type="http://schemas.openxmlformats.org/officeDocument/2006/relationships/hyperlink" Target="http://www.akciza.ne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12777"/>
            <a:ext cx="7772400" cy="2187674"/>
          </a:xfrm>
        </p:spPr>
        <p:txBody>
          <a:bodyPr>
            <a:normAutofit/>
          </a:bodyPr>
          <a:lstStyle/>
          <a:p>
            <a:r>
              <a:rPr lang="et-EE" dirty="0">
                <a:latin typeface="Algerian" pitchFamily="82" charset="0"/>
              </a:rPr>
              <a:t>Kadudeta  </a:t>
            </a:r>
            <a:r>
              <a:rPr lang="et-EE" dirty="0" err="1">
                <a:latin typeface="Algerian" pitchFamily="82" charset="0"/>
              </a:rPr>
              <a:t>mesindamine</a:t>
            </a:r>
            <a:r>
              <a:rPr lang="et-EE" dirty="0">
                <a:latin typeface="Algerian" pitchFamily="82" charset="0"/>
              </a:rPr>
              <a:t>.</a:t>
            </a:r>
            <a:br>
              <a:rPr lang="et-EE" dirty="0">
                <a:latin typeface="Algerian" pitchFamily="82" charset="0"/>
              </a:rPr>
            </a:br>
            <a:r>
              <a:rPr lang="et-EE" dirty="0">
                <a:latin typeface="Algerian" pitchFamily="82" charset="0"/>
              </a:rPr>
              <a:t>Kääritatud  joogid</a:t>
            </a:r>
            <a:br>
              <a:rPr lang="et-EE" dirty="0">
                <a:latin typeface="Algerian" pitchFamily="82" charset="0"/>
              </a:rPr>
            </a:br>
            <a:r>
              <a:rPr lang="et-EE" dirty="0">
                <a:latin typeface="Algerian" pitchFamily="82" charset="0"/>
              </a:rPr>
              <a:t>meekäitlusjääkidest.</a:t>
            </a:r>
          </a:p>
        </p:txBody>
      </p:sp>
      <p:sp>
        <p:nvSpPr>
          <p:cNvPr id="3" name="Subtitle 2"/>
          <p:cNvSpPr>
            <a:spLocks noGrp="1"/>
          </p:cNvSpPr>
          <p:nvPr>
            <p:ph type="subTitle" idx="1"/>
          </p:nvPr>
        </p:nvSpPr>
        <p:spPr>
          <a:xfrm>
            <a:off x="1371600" y="4581128"/>
            <a:ext cx="6400800" cy="1057672"/>
          </a:xfrm>
        </p:spPr>
        <p:txBody>
          <a:bodyPr>
            <a:normAutofit fontScale="92500" lnSpcReduction="10000"/>
          </a:bodyPr>
          <a:lstStyle/>
          <a:p>
            <a:r>
              <a:rPr lang="et-EE" dirty="0"/>
              <a:t>9.</a:t>
            </a:r>
            <a:r>
              <a:rPr lang="en-US" dirty="0"/>
              <a:t> </a:t>
            </a:r>
            <a:r>
              <a:rPr lang="et-EE" dirty="0"/>
              <a:t>november  2024</a:t>
            </a:r>
          </a:p>
          <a:p>
            <a:r>
              <a:rPr lang="et-EE" dirty="0"/>
              <a:t>Tallinn</a:t>
            </a:r>
          </a:p>
        </p:txBody>
      </p:sp>
    </p:spTree>
    <p:extLst>
      <p:ext uri="{BB962C8B-B14F-4D97-AF65-F5344CB8AC3E}">
        <p14:creationId xmlns:p14="http://schemas.microsoft.com/office/powerpoint/2010/main" val="4046638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67544" y="228919"/>
            <a:ext cx="8219256" cy="45719"/>
          </a:xfrm>
        </p:spPr>
        <p:txBody>
          <a:bodyPr>
            <a:normAutofit fontScale="90000"/>
          </a:bodyPr>
          <a:lstStyle/>
          <a:p>
            <a:endParaRPr lang="et-EE" dirty="0"/>
          </a:p>
        </p:txBody>
      </p:sp>
      <p:sp>
        <p:nvSpPr>
          <p:cNvPr id="3" name="Content Placeholder 2"/>
          <p:cNvSpPr>
            <a:spLocks noGrp="1"/>
          </p:cNvSpPr>
          <p:nvPr>
            <p:ph idx="1"/>
          </p:nvPr>
        </p:nvSpPr>
        <p:spPr>
          <a:xfrm>
            <a:off x="395536" y="548680"/>
            <a:ext cx="8301608" cy="5544616"/>
          </a:xfrm>
        </p:spPr>
        <p:txBody>
          <a:bodyPr>
            <a:normAutofit/>
          </a:bodyPr>
          <a:lstStyle/>
          <a:p>
            <a:r>
              <a:rPr lang="et-EE" sz="2200" dirty="0">
                <a:latin typeface="Arial" panose="020B0604020202020204" pitchFamily="34" charset="0"/>
                <a:cs typeface="Arial" panose="020B0604020202020204" pitchFamily="34" charset="0"/>
              </a:rPr>
              <a:t>Kuigi jahimeestele metsas sügiseti mõni purjus põder ikka vastu tuleb, siis on inimesed (ja teised primaadid) loomariigis ühed vähesed, kes teadlikult naudivad etanoolile järgnevat positiivset reaktsiooni. Nimelt aitab etanool mõõdukates kogustes ajus </a:t>
            </a:r>
            <a:r>
              <a:rPr lang="et-EE" sz="2200" dirty="0" err="1">
                <a:latin typeface="Arial" panose="020B0604020202020204" pitchFamily="34" charset="0"/>
                <a:cs typeface="Arial" panose="020B0604020202020204" pitchFamily="34" charset="0"/>
              </a:rPr>
              <a:t>vabastada serotoniini</a:t>
            </a:r>
            <a:r>
              <a:rPr lang="et-EE" sz="2200" dirty="0">
                <a:latin typeface="Arial" panose="020B0604020202020204" pitchFamily="34" charset="0"/>
                <a:cs typeface="Arial" panose="020B0604020202020204" pitchFamily="34" charset="0"/>
              </a:rPr>
              <a:t>, </a:t>
            </a:r>
            <a:r>
              <a:rPr lang="et-EE" sz="2200" dirty="0" err="1">
                <a:latin typeface="Arial" panose="020B0604020202020204" pitchFamily="34" charset="0"/>
                <a:cs typeface="Arial" panose="020B0604020202020204" pitchFamily="34" charset="0"/>
              </a:rPr>
              <a:t>dopamiini</a:t>
            </a:r>
            <a:r>
              <a:rPr lang="et-EE" sz="2200" dirty="0">
                <a:latin typeface="Arial" panose="020B0604020202020204" pitchFamily="34" charset="0"/>
                <a:cs typeface="Arial" panose="020B0604020202020204" pitchFamily="34" charset="0"/>
              </a:rPr>
              <a:t> ja </a:t>
            </a:r>
            <a:r>
              <a:rPr lang="et-EE" sz="2200" dirty="0" err="1">
                <a:latin typeface="Arial" panose="020B0604020202020204" pitchFamily="34" charset="0"/>
                <a:cs typeface="Arial" panose="020B0604020202020204" pitchFamily="34" charset="0"/>
              </a:rPr>
              <a:t>endorfiine –</a:t>
            </a:r>
            <a:r>
              <a:rPr lang="et-EE" sz="2200" dirty="0">
                <a:latin typeface="Arial" panose="020B0604020202020204" pitchFamily="34" charset="0"/>
                <a:cs typeface="Arial" panose="020B0604020202020204" pitchFamily="34" charset="0"/>
              </a:rPr>
              <a:t> keemilisi ühendeid, mis muudavad meid (vähemalt hetkeliselt) </a:t>
            </a:r>
            <a:r>
              <a:rPr lang="et-EE" sz="2200" dirty="0" err="1">
                <a:latin typeface="Arial" panose="020B0604020202020204" pitchFamily="34" charset="0"/>
                <a:cs typeface="Arial" panose="020B0604020202020204" pitchFamily="34" charset="0"/>
              </a:rPr>
              <a:t>õnnelikumaks. </a:t>
            </a:r>
            <a:endParaRPr lang="et-EE" sz="2200" dirty="0">
              <a:latin typeface="Arial" panose="020B0604020202020204" pitchFamily="34" charset="0"/>
              <a:cs typeface="Arial" panose="020B0604020202020204" pitchFamily="34" charset="0"/>
            </a:endParaRPr>
          </a:p>
          <a:p>
            <a:r>
              <a:rPr lang="et-EE" sz="2200" dirty="0">
                <a:latin typeface="Arial" panose="020B0604020202020204" pitchFamily="34" charset="0"/>
                <a:cs typeface="Arial" panose="020B0604020202020204" pitchFamily="34" charset="0"/>
              </a:rPr>
              <a:t>Algas see inimese sõltuvus alkoholist ilmselt puu otsast alla kukkunud ja seejärel looduslikult käärima läinud puuviljade söömisega. Seejärel hakkas inimene alkohoolseid jooke endale tootma ise ja pole sestpeale enam tagasi vaadanud. Ei ole ka väga põhjust.</a:t>
            </a:r>
          </a:p>
          <a:p>
            <a:endParaRPr lang="et-EE"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9322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 </a:t>
            </a:r>
            <a:r>
              <a:rPr lang="et-EE" dirty="0">
                <a:latin typeface="Algerian" pitchFamily="82" charset="0"/>
              </a:rPr>
              <a:t>Mõdu liigid</a:t>
            </a:r>
            <a:endParaRPr lang="et-EE" dirty="0"/>
          </a:p>
        </p:txBody>
      </p:sp>
      <p:sp>
        <p:nvSpPr>
          <p:cNvPr id="3" name="Content Placeholder 2"/>
          <p:cNvSpPr>
            <a:spLocks noGrp="1"/>
          </p:cNvSpPr>
          <p:nvPr>
            <p:ph idx="1"/>
          </p:nvPr>
        </p:nvSpPr>
        <p:spPr/>
        <p:txBody>
          <a:bodyPr>
            <a:normAutofit fontScale="62500" lnSpcReduction="20000"/>
          </a:bodyPr>
          <a:lstStyle/>
          <a:p>
            <a:r>
              <a:rPr lang="et-EE" dirty="0">
                <a:latin typeface="Arial" panose="020B0604020202020204" pitchFamily="34" charset="0"/>
                <a:cs typeface="Arial" panose="020B0604020202020204" pitchFamily="34" charset="0"/>
              </a:rPr>
              <a:t>Meega alkoholil on seega pikk traditsioon ning meist oluliselt pikema joogikultuuriga maades on vastavalt meejookidele erinevaid nimetusigi palju, mõned enamlevinud</a:t>
            </a:r>
          </a:p>
          <a:p>
            <a:endParaRPr lang="et-EE" dirty="0">
              <a:latin typeface="Arial" panose="020B0604020202020204" pitchFamily="34" charset="0"/>
              <a:cs typeface="Arial" panose="020B0604020202020204" pitchFamily="34" charset="0"/>
            </a:endParaRPr>
          </a:p>
          <a:p>
            <a:r>
              <a:rPr lang="et-EE" dirty="0">
                <a:latin typeface="Arial" panose="020B0604020202020204" pitchFamily="34" charset="0"/>
                <a:cs typeface="Arial" panose="020B0604020202020204" pitchFamily="34" charset="0"/>
              </a:rPr>
              <a:t>Kanguse järgi saab mõdu liigitada järgnevalt:</a:t>
            </a:r>
          </a:p>
          <a:p>
            <a:r>
              <a:rPr lang="et-EE" dirty="0">
                <a:latin typeface="Arial" panose="020B0604020202020204" pitchFamily="34" charset="0"/>
                <a:cs typeface="Arial" panose="020B0604020202020204" pitchFamily="34" charset="0"/>
              </a:rPr>
              <a:t>     Lahja kuni 7% </a:t>
            </a:r>
            <a:r>
              <a:rPr lang="et-EE" dirty="0" err="1">
                <a:latin typeface="Arial" panose="020B0604020202020204" pitchFamily="34" charset="0"/>
                <a:cs typeface="Arial" panose="020B0604020202020204" pitchFamily="34" charset="0"/>
              </a:rPr>
              <a:t>alc</a:t>
            </a:r>
            <a:endParaRPr lang="et-EE" dirty="0">
              <a:latin typeface="Arial" panose="020B0604020202020204" pitchFamily="34" charset="0"/>
              <a:cs typeface="Arial" panose="020B0604020202020204" pitchFamily="34" charset="0"/>
            </a:endParaRPr>
          </a:p>
          <a:p>
            <a:r>
              <a:rPr lang="et-EE" dirty="0">
                <a:latin typeface="Arial" panose="020B0604020202020204" pitchFamily="34" charset="0"/>
                <a:cs typeface="Arial" panose="020B0604020202020204" pitchFamily="34" charset="0"/>
              </a:rPr>
              <a:t>     Traditsiooniline  7,1 – 14 % </a:t>
            </a:r>
            <a:r>
              <a:rPr lang="et-EE" dirty="0" err="1">
                <a:latin typeface="Arial" panose="020B0604020202020204" pitchFamily="34" charset="0"/>
                <a:cs typeface="Arial" panose="020B0604020202020204" pitchFamily="34" charset="0"/>
              </a:rPr>
              <a:t>alc</a:t>
            </a:r>
            <a:endParaRPr lang="et-EE" dirty="0">
              <a:latin typeface="Arial" panose="020B0604020202020204" pitchFamily="34" charset="0"/>
              <a:cs typeface="Arial" panose="020B0604020202020204" pitchFamily="34" charset="0"/>
            </a:endParaRPr>
          </a:p>
          <a:p>
            <a:r>
              <a:rPr lang="et-EE" dirty="0">
                <a:latin typeface="Arial" panose="020B0604020202020204" pitchFamily="34" charset="0"/>
                <a:cs typeface="Arial" panose="020B0604020202020204" pitchFamily="34" charset="0"/>
              </a:rPr>
              <a:t>     Kange  üle 14 % </a:t>
            </a:r>
            <a:r>
              <a:rPr lang="et-EE" dirty="0" err="1">
                <a:latin typeface="Arial" panose="020B0604020202020204" pitchFamily="34" charset="0"/>
                <a:cs typeface="Arial" panose="020B0604020202020204" pitchFamily="34" charset="0"/>
              </a:rPr>
              <a:t>alc</a:t>
            </a:r>
            <a:endParaRPr lang="et-EE" dirty="0">
              <a:latin typeface="Arial" panose="020B0604020202020204" pitchFamily="34" charset="0"/>
              <a:cs typeface="Arial" panose="020B0604020202020204" pitchFamily="34" charset="0"/>
            </a:endParaRPr>
          </a:p>
          <a:p>
            <a:endParaRPr lang="et-EE" dirty="0">
              <a:latin typeface="Arial" panose="020B0604020202020204" pitchFamily="34" charset="0"/>
              <a:cs typeface="Arial" panose="020B0604020202020204" pitchFamily="34" charset="0"/>
            </a:endParaRPr>
          </a:p>
          <a:p>
            <a:r>
              <a:rPr lang="et-EE" dirty="0">
                <a:latin typeface="Arial" panose="020B0604020202020204" pitchFamily="34" charset="0"/>
                <a:cs typeface="Arial" panose="020B0604020202020204" pitchFamily="34" charset="0"/>
              </a:rPr>
              <a:t>Mõdude nimetused eri koostisosade järgi:</a:t>
            </a:r>
          </a:p>
          <a:p>
            <a:r>
              <a:rPr lang="et-EE" dirty="0" err="1">
                <a:latin typeface="Arial" panose="020B0604020202020204" pitchFamily="34" charset="0"/>
                <a:cs typeface="Arial" panose="020B0604020202020204" pitchFamily="34" charset="0"/>
              </a:rPr>
              <a:t>Blaand</a:t>
            </a:r>
            <a:r>
              <a:rPr lang="et-EE" dirty="0">
                <a:latin typeface="Arial" panose="020B0604020202020204" pitchFamily="34" charset="0"/>
                <a:cs typeface="Arial" panose="020B0604020202020204" pitchFamily="34" charset="0"/>
              </a:rPr>
              <a:t>  - vadakuga</a:t>
            </a:r>
          </a:p>
          <a:p>
            <a:r>
              <a:rPr lang="et-EE" dirty="0" err="1">
                <a:latin typeface="Arial" panose="020B0604020202020204" pitchFamily="34" charset="0"/>
                <a:cs typeface="Arial" panose="020B0604020202020204" pitchFamily="34" charset="0"/>
              </a:rPr>
              <a:t>Braggot</a:t>
            </a:r>
            <a:r>
              <a:rPr lang="et-EE" dirty="0">
                <a:latin typeface="Arial" panose="020B0604020202020204" pitchFamily="34" charset="0"/>
                <a:cs typeface="Arial" panose="020B0604020202020204" pitchFamily="34" charset="0"/>
              </a:rPr>
              <a:t>  - pigem õlu meega, kui vastupidi</a:t>
            </a:r>
          </a:p>
          <a:p>
            <a:r>
              <a:rPr lang="et-EE" dirty="0" err="1">
                <a:latin typeface="Arial" panose="020B0604020202020204" pitchFamily="34" charset="0"/>
                <a:cs typeface="Arial" panose="020B0604020202020204" pitchFamily="34" charset="0"/>
              </a:rPr>
              <a:t>Acerglun</a:t>
            </a:r>
            <a:r>
              <a:rPr lang="et-EE"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t>
            </a:r>
            <a:r>
              <a:rPr lang="et-EE" dirty="0">
                <a:latin typeface="Arial" panose="020B0604020202020204" pitchFamily="34" charset="0"/>
                <a:cs typeface="Arial" panose="020B0604020202020204" pitchFamily="34" charset="0"/>
              </a:rPr>
              <a:t> vahtrasiirupiga</a:t>
            </a:r>
          </a:p>
          <a:p>
            <a:r>
              <a:rPr lang="et-EE" dirty="0" err="1">
                <a:latin typeface="Arial" panose="020B0604020202020204" pitchFamily="34" charset="0"/>
                <a:cs typeface="Arial" panose="020B0604020202020204" pitchFamily="34" charset="0"/>
              </a:rPr>
              <a:t>Bochet</a:t>
            </a:r>
            <a:r>
              <a:rPr lang="et-EE"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t>
            </a:r>
            <a:r>
              <a:rPr lang="et-EE" dirty="0">
                <a:latin typeface="Arial" panose="020B0604020202020204" pitchFamily="34" charset="0"/>
                <a:cs typeface="Arial" panose="020B0604020202020204" pitchFamily="34" charset="0"/>
              </a:rPr>
              <a:t> tumeda tooniga, karamelliseeritud meest</a:t>
            </a:r>
          </a:p>
          <a:p>
            <a:r>
              <a:rPr lang="et-EE" dirty="0" err="1"/>
              <a:t>Hydromel</a:t>
            </a:r>
            <a:r>
              <a:rPr lang="et-EE" dirty="0"/>
              <a:t>  - madala </a:t>
            </a:r>
            <a:r>
              <a:rPr lang="et-EE" dirty="0" err="1"/>
              <a:t>alkohoolisisaldusega</a:t>
            </a:r>
            <a:r>
              <a:rPr lang="et-EE" dirty="0"/>
              <a:t>, </a:t>
            </a:r>
            <a:r>
              <a:rPr lang="et-EE" dirty="0" err="1"/>
              <a:t>nn.session-mõdu</a:t>
            </a:r>
            <a:endParaRPr lang="et-EE" dirty="0"/>
          </a:p>
          <a:p>
            <a:pPr marL="137160" indent="0">
              <a:buNone/>
            </a:pPr>
            <a:endParaRPr lang="et-EE" dirty="0"/>
          </a:p>
        </p:txBody>
      </p:sp>
    </p:spTree>
    <p:extLst>
      <p:ext uri="{BB962C8B-B14F-4D97-AF65-F5344CB8AC3E}">
        <p14:creationId xmlns:p14="http://schemas.microsoft.com/office/powerpoint/2010/main" val="3682944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flipV="1">
            <a:off x="467544" y="228919"/>
            <a:ext cx="8219256" cy="45719"/>
          </a:xfrm>
        </p:spPr>
        <p:txBody>
          <a:bodyPr>
            <a:normAutofit fontScale="90000"/>
          </a:bodyPr>
          <a:lstStyle/>
          <a:p>
            <a:endParaRPr lang="et-EE" dirty="0"/>
          </a:p>
        </p:txBody>
      </p:sp>
      <p:sp>
        <p:nvSpPr>
          <p:cNvPr id="5" name="Content Placeholder 4"/>
          <p:cNvSpPr>
            <a:spLocks noGrp="1"/>
          </p:cNvSpPr>
          <p:nvPr>
            <p:ph idx="1"/>
          </p:nvPr>
        </p:nvSpPr>
        <p:spPr>
          <a:xfrm>
            <a:off x="251520" y="260648"/>
            <a:ext cx="8157592" cy="5933296"/>
          </a:xfrm>
        </p:spPr>
        <p:txBody>
          <a:bodyPr>
            <a:normAutofit/>
          </a:bodyPr>
          <a:lstStyle/>
          <a:p>
            <a:r>
              <a:rPr lang="et-EE" sz="2400" dirty="0" err="1">
                <a:latin typeface="Arial" panose="020B0604020202020204" pitchFamily="34" charset="0"/>
                <a:cs typeface="Arial" panose="020B0604020202020204" pitchFamily="34" charset="0"/>
              </a:rPr>
              <a:t>Metheglin</a:t>
            </a:r>
            <a:r>
              <a:rPr lang="et-EE"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a:t>
            </a:r>
            <a:r>
              <a:rPr lang="et-EE" sz="2400" dirty="0">
                <a:latin typeface="Arial" panose="020B0604020202020204" pitchFamily="34" charset="0"/>
                <a:cs typeface="Arial" panose="020B0604020202020204" pitchFamily="34" charset="0"/>
              </a:rPr>
              <a:t> erinevate taimede ja vürtsidega                             maitsestatud,  ka soojendatav  nn. jõulumõdu</a:t>
            </a:r>
          </a:p>
          <a:p>
            <a:r>
              <a:rPr lang="et-EE" sz="2400" dirty="0" err="1">
                <a:latin typeface="Arial" panose="020B0604020202020204" pitchFamily="34" charset="0"/>
                <a:cs typeface="Arial" panose="020B0604020202020204" pitchFamily="34" charset="0"/>
              </a:rPr>
              <a:t>Cofemel</a:t>
            </a:r>
            <a:r>
              <a:rPr lang="et-EE"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a:t>
            </a:r>
            <a:r>
              <a:rPr lang="et-EE" sz="2400" dirty="0">
                <a:latin typeface="Arial" panose="020B0604020202020204" pitchFamily="34" charset="0"/>
                <a:cs typeface="Arial" panose="020B0604020202020204" pitchFamily="34" charset="0"/>
              </a:rPr>
              <a:t> kohviga</a:t>
            </a:r>
          </a:p>
          <a:p>
            <a:r>
              <a:rPr lang="et-EE" sz="2400" dirty="0" err="1">
                <a:latin typeface="Arial" panose="020B0604020202020204" pitchFamily="34" charset="0"/>
                <a:cs typeface="Arial" panose="020B0604020202020204" pitchFamily="34" charset="0"/>
              </a:rPr>
              <a:t>Rhodomel</a:t>
            </a:r>
            <a:r>
              <a:rPr lang="et-EE"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a:t>
            </a:r>
            <a:r>
              <a:rPr lang="et-EE" sz="2400" dirty="0">
                <a:latin typeface="Arial" panose="020B0604020202020204" pitchFamily="34" charset="0"/>
                <a:cs typeface="Arial" panose="020B0604020202020204" pitchFamily="34" charset="0"/>
              </a:rPr>
              <a:t> roosi/kibuvitsaga</a:t>
            </a:r>
          </a:p>
          <a:p>
            <a:r>
              <a:rPr lang="et-EE" sz="2400" dirty="0" err="1">
                <a:latin typeface="Arial" panose="020B0604020202020204" pitchFamily="34" charset="0"/>
                <a:cs typeface="Arial" panose="020B0604020202020204" pitchFamily="34" charset="0"/>
              </a:rPr>
              <a:t>Capsicumel</a:t>
            </a:r>
            <a:r>
              <a:rPr lang="et-EE"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a:t>
            </a:r>
            <a:r>
              <a:rPr lang="et-EE" sz="2400" dirty="0">
                <a:latin typeface="Arial" panose="020B0604020202020204" pitchFamily="34" charset="0"/>
                <a:cs typeface="Arial" panose="020B0604020202020204" pitchFamily="34" charset="0"/>
              </a:rPr>
              <a:t> kaunpipraga( </a:t>
            </a:r>
            <a:r>
              <a:rPr lang="et-EE" sz="2400" dirty="0" err="1">
                <a:latin typeface="Arial" panose="020B0604020202020204" pitchFamily="34" charset="0"/>
                <a:cs typeface="Arial" panose="020B0604020202020204" pitchFamily="34" charset="0"/>
              </a:rPr>
              <a:t>chillimõdu</a:t>
            </a:r>
            <a:r>
              <a:rPr lang="et-EE" sz="2400" dirty="0">
                <a:latin typeface="Arial" panose="020B0604020202020204" pitchFamily="34" charset="0"/>
                <a:cs typeface="Arial" panose="020B0604020202020204" pitchFamily="34" charset="0"/>
              </a:rPr>
              <a:t>)</a:t>
            </a:r>
          </a:p>
          <a:p>
            <a:r>
              <a:rPr lang="et-EE" sz="2400" dirty="0">
                <a:latin typeface="Arial" panose="020B0604020202020204" pitchFamily="34" charset="0"/>
                <a:cs typeface="Arial" panose="020B0604020202020204" pitchFamily="34" charset="0"/>
              </a:rPr>
              <a:t>Kilju </a:t>
            </a:r>
            <a:r>
              <a:rPr lang="en-US" sz="2400" dirty="0">
                <a:latin typeface="Arial" panose="020B0604020202020204" pitchFamily="34" charset="0"/>
                <a:cs typeface="Arial" panose="020B0604020202020204" pitchFamily="34" charset="0"/>
              </a:rPr>
              <a:t>-</a:t>
            </a:r>
            <a:r>
              <a:rPr lang="et-EE" sz="2400" dirty="0">
                <a:latin typeface="Arial" panose="020B0604020202020204" pitchFamily="34" charset="0"/>
                <a:cs typeface="Arial" panose="020B0604020202020204" pitchFamily="34" charset="0"/>
              </a:rPr>
              <a:t> mündiga</a:t>
            </a:r>
          </a:p>
          <a:p>
            <a:r>
              <a:rPr lang="et-EE" sz="2400" dirty="0" err="1">
                <a:latin typeface="Arial" panose="020B0604020202020204" pitchFamily="34" charset="0"/>
                <a:cs typeface="Arial" panose="020B0604020202020204" pitchFamily="34" charset="0"/>
              </a:rPr>
              <a:t>Melomel</a:t>
            </a:r>
            <a:r>
              <a:rPr lang="et-EE" sz="2400" dirty="0">
                <a:latin typeface="Arial" panose="020B0604020202020204" pitchFamily="34" charset="0"/>
                <a:cs typeface="Arial" panose="020B0604020202020204" pitchFamily="34" charset="0"/>
              </a:rPr>
              <a:t>  - marjade  ja/või  viljadega</a:t>
            </a:r>
          </a:p>
          <a:p>
            <a:r>
              <a:rPr lang="et-EE" sz="2400" dirty="0">
                <a:latin typeface="Arial" panose="020B0604020202020204" pitchFamily="34" charset="0"/>
                <a:cs typeface="Arial" panose="020B0604020202020204" pitchFamily="34" charset="0"/>
              </a:rPr>
              <a:t>Must mõdu  - mustsõstraga</a:t>
            </a:r>
          </a:p>
          <a:p>
            <a:r>
              <a:rPr lang="et-EE" sz="2400" dirty="0" err="1">
                <a:latin typeface="Arial" panose="020B0604020202020204" pitchFamily="34" charset="0"/>
                <a:cs typeface="Arial" panose="020B0604020202020204" pitchFamily="34" charset="0"/>
              </a:rPr>
              <a:t>Cyser</a:t>
            </a:r>
            <a:r>
              <a:rPr lang="et-EE"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a:t>
            </a:r>
            <a:r>
              <a:rPr lang="et-EE" sz="2400" dirty="0">
                <a:latin typeface="Arial" panose="020B0604020202020204" pitchFamily="34" charset="0"/>
                <a:cs typeface="Arial" panose="020B0604020202020204" pitchFamily="34" charset="0"/>
              </a:rPr>
              <a:t> vee asemel on kasutatud õunamahla või siidrit</a:t>
            </a:r>
          </a:p>
          <a:p>
            <a:r>
              <a:rPr lang="et-EE" sz="2400" dirty="0" err="1">
                <a:latin typeface="Arial" panose="020B0604020202020204" pitchFamily="34" charset="0"/>
                <a:cs typeface="Arial" panose="020B0604020202020204" pitchFamily="34" charset="0"/>
              </a:rPr>
              <a:t>Pyment</a:t>
            </a:r>
            <a:r>
              <a:rPr lang="et-EE" sz="2400" dirty="0">
                <a:latin typeface="Arial" panose="020B0604020202020204" pitchFamily="34" charset="0"/>
                <a:cs typeface="Arial" panose="020B0604020202020204" pitchFamily="34" charset="0"/>
              </a:rPr>
              <a:t>  - viinamarjadega</a:t>
            </a:r>
          </a:p>
          <a:p>
            <a:r>
              <a:rPr lang="et-EE" sz="2400" dirty="0" err="1">
                <a:latin typeface="Arial" panose="020B0604020202020204" pitchFamily="34" charset="0"/>
                <a:cs typeface="Arial" panose="020B0604020202020204" pitchFamily="34" charset="0"/>
              </a:rPr>
              <a:t>Rybamel</a:t>
            </a:r>
            <a:r>
              <a:rPr lang="et-EE"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a:t>
            </a:r>
            <a:r>
              <a:rPr lang="et-EE" sz="2400" dirty="0">
                <a:latin typeface="Arial" panose="020B0604020202020204" pitchFamily="34" charset="0"/>
                <a:cs typeface="Arial" panose="020B0604020202020204" pitchFamily="34" charset="0"/>
              </a:rPr>
              <a:t> rabarberiga</a:t>
            </a:r>
          </a:p>
          <a:p>
            <a:r>
              <a:rPr lang="et-EE" sz="2400" dirty="0" err="1">
                <a:latin typeface="Arial" panose="020B0604020202020204" pitchFamily="34" charset="0"/>
                <a:cs typeface="Arial" panose="020B0604020202020204" pitchFamily="34" charset="0"/>
              </a:rPr>
              <a:t>Bilbemel</a:t>
            </a:r>
            <a:r>
              <a:rPr lang="et-EE" sz="2400" dirty="0">
                <a:latin typeface="Arial" panose="020B0604020202020204" pitchFamily="34" charset="0"/>
                <a:cs typeface="Arial" panose="020B0604020202020204" pitchFamily="34" charset="0"/>
              </a:rPr>
              <a:t> - mustikatega</a:t>
            </a:r>
          </a:p>
          <a:p>
            <a:endParaRPr lang="et-EE" dirty="0"/>
          </a:p>
        </p:txBody>
      </p:sp>
    </p:spTree>
    <p:extLst>
      <p:ext uri="{BB962C8B-B14F-4D97-AF65-F5344CB8AC3E}">
        <p14:creationId xmlns:p14="http://schemas.microsoft.com/office/powerpoint/2010/main" val="1812335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latin typeface="Algerian" pitchFamily="82" charset="0"/>
              </a:rPr>
              <a:t>Mõdu  Retseptid</a:t>
            </a:r>
          </a:p>
        </p:txBody>
      </p:sp>
      <p:sp>
        <p:nvSpPr>
          <p:cNvPr id="3" name="Content Placeholder 2"/>
          <p:cNvSpPr>
            <a:spLocks noGrp="1"/>
          </p:cNvSpPr>
          <p:nvPr>
            <p:ph idx="1"/>
          </p:nvPr>
        </p:nvSpPr>
        <p:spPr>
          <a:xfrm>
            <a:off x="457200" y="1268760"/>
            <a:ext cx="8229600" cy="5328592"/>
          </a:xfrm>
        </p:spPr>
        <p:txBody>
          <a:bodyPr>
            <a:normAutofit lnSpcReduction="10000"/>
          </a:bodyPr>
          <a:lstStyle/>
          <a:p>
            <a:r>
              <a:rPr lang="et-EE" dirty="0">
                <a:latin typeface="Arial" panose="020B0604020202020204" pitchFamily="34" charset="0"/>
                <a:cs typeface="Arial" panose="020B0604020202020204" pitchFamily="34" charset="0"/>
              </a:rPr>
              <a:t>Vana vene mõdu</a:t>
            </a:r>
          </a:p>
          <a:p>
            <a:pPr marL="137160" indent="0">
              <a:buNone/>
            </a:pPr>
            <a:r>
              <a:rPr lang="et-EE" sz="2000" dirty="0">
                <a:latin typeface="Arial" panose="020B0604020202020204" pitchFamily="34" charset="0"/>
                <a:cs typeface="Arial" panose="020B0604020202020204" pitchFamily="34" charset="0"/>
              </a:rPr>
              <a:t>12 liitrile veele lisada 1,2-1,5 mett, 2-3 g kaneeli , 1-2 g humalaid ja keeta suures katlas kuni pool veest on  aurustunud, virre jahutada 25-30º C, lisada pärmiga paksult üle hõõrutud kooritud valge leiva kuivik. Hoida toasoojas kuni aktiivse käärimise alguseni, kurnata ja valada siis käärimisnõusse , lisada marlikotiga 5g kardemoni ja 10 g nelki. Virret kääritada 2 nädalat jahedas. Seejärel kurnata, villida pudelitesse, mis  </a:t>
            </a:r>
            <a:r>
              <a:rPr lang="et-EE" sz="2000" dirty="0" err="1">
                <a:latin typeface="Arial" panose="020B0604020202020204" pitchFamily="34" charset="0"/>
                <a:cs typeface="Arial" panose="020B0604020202020204" pitchFamily="34" charset="0"/>
              </a:rPr>
              <a:t>korgistada-traadistada</a:t>
            </a:r>
            <a:r>
              <a:rPr lang="et-EE" sz="2000" dirty="0">
                <a:latin typeface="Arial" panose="020B0604020202020204" pitchFamily="34" charset="0"/>
                <a:cs typeface="Arial" panose="020B0604020202020204" pitchFamily="34" charset="0"/>
              </a:rPr>
              <a:t>, mõdu laagerdada  kuni 2 kuud</a:t>
            </a:r>
          </a:p>
          <a:p>
            <a:pPr marL="137160" indent="0">
              <a:buNone/>
            </a:pPr>
            <a:r>
              <a:rPr lang="et-EE" sz="2000" dirty="0">
                <a:latin typeface="Arial" panose="020B0604020202020204" pitchFamily="34" charset="0"/>
                <a:cs typeface="Arial" panose="020B0604020202020204" pitchFamily="34" charset="0"/>
              </a:rPr>
              <a:t>II variant</a:t>
            </a:r>
          </a:p>
          <a:p>
            <a:pPr marL="137160" indent="0">
              <a:buNone/>
            </a:pPr>
            <a:r>
              <a:rPr lang="et-EE" sz="2000" dirty="0">
                <a:latin typeface="Arial" panose="020B0604020202020204" pitchFamily="34" charset="0"/>
                <a:cs typeface="Arial" panose="020B0604020202020204" pitchFamily="34" charset="0"/>
              </a:rPr>
              <a:t>20 liitrile veele lisada 2 kg vanemat, oma biokeemilise väärtuse kaotanud suhkrustunud mett. 10 g purustatud nelki või 10 g kardemoni, 15 g kaneeli ja 20 g humalaid asetada parajasse marlikotti, siduda kinni ning asetada samuti keedupoti. Vesi koos mee ja maitseainetega keeta läbi, eemaldada vaht ja jahutada toatemperatuurini. Virde võib kääritada samas nõus.</a:t>
            </a:r>
          </a:p>
          <a:p>
            <a:pPr marL="137160" indent="0">
              <a:buNone/>
            </a:pPr>
            <a:r>
              <a:rPr lang="et-EE"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478222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dirty="0"/>
          </a:p>
        </p:txBody>
      </p:sp>
      <p:sp>
        <p:nvSpPr>
          <p:cNvPr id="3" name="Content Placeholder 2"/>
          <p:cNvSpPr>
            <a:spLocks noGrp="1"/>
          </p:cNvSpPr>
          <p:nvPr>
            <p:ph idx="1"/>
          </p:nvPr>
        </p:nvSpPr>
        <p:spPr>
          <a:xfrm>
            <a:off x="457200" y="260648"/>
            <a:ext cx="8229600" cy="6048712"/>
          </a:xfrm>
        </p:spPr>
        <p:txBody>
          <a:bodyPr>
            <a:normAutofit/>
          </a:bodyPr>
          <a:lstStyle/>
          <a:p>
            <a:r>
              <a:rPr lang="et-EE" sz="2000" dirty="0"/>
              <a:t>Hõõruda 50 g pärmi vähese suhkruga läbi, lahustada see 1 liitris jahunud virdes, lasta 1 tund käärida ja valada ülejäänud virde hulka. Nõu katta riide või kaanega ja laasta käärida, kuni suurem käärimine on möödas. Virre  valada hästi suletavatesse pudelitesse (korgid kinnitada traadi või nööriga). Pudelid viia jahedasse keldrisse, asetada külili külmale põrandale. Nädala või poolteise pärast on mõdu  tarvitamiskõlbulik.</a:t>
            </a:r>
          </a:p>
          <a:p>
            <a:r>
              <a:rPr lang="et-EE" dirty="0"/>
              <a:t>Kloostrimõdu</a:t>
            </a:r>
          </a:p>
          <a:p>
            <a:r>
              <a:rPr lang="et-EE" sz="2000" dirty="0"/>
              <a:t>Valada katlasse 6,6 liitrit vett, lisada 3,3 kg mett, segada ja kuumutada tasasel tulel 3 tundi, seejärel lisada 1 klaasitäis marlikotti asetatuid humalaid. Keeta virret veel üks tund ( kui siirup läheb liiga paksuks, võib veidi keeva vett lisada ). Veel kuum siirup valada läbi marli teise nõusse nii, et see täidaks nõu 4/5 ulatuses. Nõu katta marliga ja jätta 18-20º C  juurde ( mida soojem seda parem). Kahe nädala pärast hakkab siirup käärima. Käärimine kestab 3-5 nädalat.  3 nädala möödudes hinnata käärimisaktiivsust, kui see on veel hoogne, siis  lasta virdel edasi käärida. Kangema mõdu saamiseks tuleks tal lasta lõpuni käärida.</a:t>
            </a:r>
          </a:p>
          <a:p>
            <a:pPr marL="137160" indent="0">
              <a:buNone/>
            </a:pPr>
            <a:endParaRPr lang="et-EE" sz="2000" dirty="0"/>
          </a:p>
        </p:txBody>
      </p:sp>
    </p:spTree>
    <p:extLst>
      <p:ext uri="{BB962C8B-B14F-4D97-AF65-F5344CB8AC3E}">
        <p14:creationId xmlns:p14="http://schemas.microsoft.com/office/powerpoint/2010/main" val="14171008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a:xfrm>
            <a:off x="457200" y="260648"/>
            <a:ext cx="8229600" cy="6048712"/>
          </a:xfrm>
        </p:spPr>
        <p:txBody>
          <a:bodyPr>
            <a:normAutofit/>
          </a:bodyPr>
          <a:lstStyle/>
          <a:p>
            <a:r>
              <a:rPr lang="et-EE" sz="2000" dirty="0"/>
              <a:t>Enne kurnamist valada 2 tl heale hiina teele 2 klaasi keeva vett ja saadud kange tee valada mõdule juurde ( mitte segada ). Mõdu valada ettevaatlikult läbi tiheda riide ja seda nii mitu korda, kuni saate selge virde. Mõdu villida pudelitesse ja mida kauem ta jahedas keldris laagerdub, seda parem ta saab.</a:t>
            </a:r>
          </a:p>
          <a:p>
            <a:r>
              <a:rPr lang="et-EE" dirty="0">
                <a:latin typeface="Arial" panose="020B0604020202020204" pitchFamily="34" charset="0"/>
                <a:cs typeface="Arial" panose="020B0604020202020204" pitchFamily="34" charset="0"/>
              </a:rPr>
              <a:t>Kasemahlamõdu</a:t>
            </a:r>
          </a:p>
          <a:p>
            <a:r>
              <a:rPr lang="et-EE" sz="2000" dirty="0"/>
              <a:t>4 liitrit kasemahla panna laiemasse keedunõusse tasasele tulele keema, lisada 1 kg mett ja keeta lahtiselt (s.t. ilma kaaneta) üks tund. Vaht eemaldada. Jahtunud virre valada emailpange või klaaspurki, mille põhja on asetatud kuivatatud rukkileivaviil, mis on kergelt pärmiga üle hõõrutud. Käärinud virre kurnata, villida pudelitesse, mis </a:t>
            </a:r>
            <a:r>
              <a:rPr lang="et-EE" sz="2000" dirty="0" err="1"/>
              <a:t>korgistata-traadistada</a:t>
            </a:r>
            <a:r>
              <a:rPr lang="et-EE" sz="2000" dirty="0"/>
              <a:t> ja viia jahedasse. Jaanipäevaks on hea ja eriline märjuke valmis.</a:t>
            </a:r>
          </a:p>
          <a:p>
            <a:r>
              <a:rPr lang="et-EE" dirty="0"/>
              <a:t>Jõhvikamõdu</a:t>
            </a:r>
          </a:p>
          <a:p>
            <a:r>
              <a:rPr lang="et-EE" sz="2000" dirty="0"/>
              <a:t>1 kg mett lahustada 5 liitris kuumas vees, keeta ja eemaldada vaht, lisada 2 klaasi kanget jõhvikamahla ja ajada segu uuesti keema. Jahtunu</a:t>
            </a:r>
            <a:r>
              <a:rPr lang="en-US" sz="2000" dirty="0"/>
              <a:t>d</a:t>
            </a:r>
            <a:r>
              <a:rPr lang="et-EE" sz="2000" dirty="0"/>
              <a:t> virre valada klaaspudelisse, mille põhja on </a:t>
            </a:r>
          </a:p>
        </p:txBody>
      </p:sp>
    </p:spTree>
    <p:extLst>
      <p:ext uri="{BB962C8B-B14F-4D97-AF65-F5344CB8AC3E}">
        <p14:creationId xmlns:p14="http://schemas.microsoft.com/office/powerpoint/2010/main" val="2773607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a:xfrm>
            <a:off x="457200" y="260648"/>
            <a:ext cx="8229600" cy="6048712"/>
          </a:xfrm>
        </p:spPr>
        <p:txBody>
          <a:bodyPr>
            <a:normAutofit/>
          </a:bodyPr>
          <a:lstStyle/>
          <a:p>
            <a:r>
              <a:rPr lang="et-EE" sz="2000" dirty="0"/>
              <a:t>Puistatud 1 kuhjaga teelusikatäis vanillsuhkrut ning veidi suhkruga läbi hõõrutud pärmi, pudeli suu ette suruda marlist kork ja viia 2 nädalaks hästi jahedasse ( keldri põrandale) ruumi käärima, seejärel virre kurnata ja villida väiksematesse pudelitesse, pudelid </a:t>
            </a:r>
            <a:r>
              <a:rPr lang="et-EE" sz="2000" dirty="0" err="1"/>
              <a:t>korkida-traadistada</a:t>
            </a:r>
            <a:r>
              <a:rPr lang="et-EE" sz="2000" dirty="0"/>
              <a:t> ja viia hästi jahedasse.    3 kuu möödudes on mõdu valmis.</a:t>
            </a:r>
          </a:p>
          <a:p>
            <a:r>
              <a:rPr lang="et-EE" dirty="0"/>
              <a:t>Vaarikamõdu</a:t>
            </a:r>
          </a:p>
          <a:p>
            <a:r>
              <a:rPr lang="et-EE" sz="2000" dirty="0"/>
              <a:t>1kg mett lahustada 5 liitris kuumas vees, keeta, eemaldada vaht. Emailpange põhja valada 3 klaasi vaarikamahla ( parem metsvaarikatest valmistatud) ja üks kuivatatud, pärmiga kergelt üle  hõõrutud saiaviil. Kui käärimine on täies hoos kurnata virre klaaspudelisse, kuhu asetada marlikotiga 1 sl peenestatud kannikesejuuri, pudel sulgeda marlist korgiga ja viia üheks kuuks hästi jahedasse ruumi laagerduma. Seejärel veel kord kurnata ja villida pudelitesse , hoida jahedas.</a:t>
            </a:r>
          </a:p>
          <a:p>
            <a:r>
              <a:rPr lang="et-EE" dirty="0"/>
              <a:t>Lahja mõdu ehk meekali</a:t>
            </a:r>
          </a:p>
          <a:p>
            <a:r>
              <a:rPr lang="et-EE" sz="2000" dirty="0"/>
              <a:t>1 kg mett lahustata 5 liitris kuumas vees, lisada 10 tera nelki,  1-1,5 </a:t>
            </a:r>
          </a:p>
        </p:txBody>
      </p:sp>
    </p:spTree>
    <p:extLst>
      <p:ext uri="{BB962C8B-B14F-4D97-AF65-F5344CB8AC3E}">
        <p14:creationId xmlns:p14="http://schemas.microsoft.com/office/powerpoint/2010/main" val="3350694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a:xfrm>
            <a:off x="457200" y="260648"/>
            <a:ext cx="8229600" cy="6048712"/>
          </a:xfrm>
        </p:spPr>
        <p:txBody>
          <a:bodyPr>
            <a:normAutofit/>
          </a:bodyPr>
          <a:lstStyle/>
          <a:p>
            <a:r>
              <a:rPr lang="et-EE" sz="2000" dirty="0"/>
              <a:t> tl kaneeli, lasta 15-20 minutit kaane all seista, seejärel ajada segu keema, eemaldada vaht, kurnata kuumalt. Toasoojale virdele lisada juurde 5 liitrit keedetud jahutatud vett ja 25 g pärmi; mis suhkruga eelnevalt  läbi hõõrutud. Virdel lasta 2 päeva toasoojas käärida, siis viia jook hästi jahedasse. Jahtunud jook valada pudelitesse, pudelid </a:t>
            </a:r>
            <a:r>
              <a:rPr lang="et-EE" sz="2000" dirty="0" err="1"/>
              <a:t>korgistada</a:t>
            </a:r>
            <a:r>
              <a:rPr lang="et-EE" sz="2000" dirty="0"/>
              <a:t>  ja viia hästi jahedasse ruumi.</a:t>
            </a:r>
          </a:p>
          <a:p>
            <a:r>
              <a:rPr lang="et-EE" sz="2000" dirty="0"/>
              <a:t>Jook on kõlbulik 2-3 päeva pärast.</a:t>
            </a:r>
          </a:p>
          <a:p>
            <a:r>
              <a:rPr lang="et-EE" dirty="0"/>
              <a:t>Meejook</a:t>
            </a:r>
          </a:p>
          <a:p>
            <a:r>
              <a:rPr lang="et-EE" sz="2000" dirty="0"/>
              <a:t>Lahustada 10 liitris soojas vees 1,4 kg mett, kuumutada keemiseni, lisada ühe sidruni viilud ja jahutada. Lisada juurde 50 g vähese suhkruga hõõrutud pärmi, lasta 2-3 päeva käärida, seejärel valada pudelitesse,  sulgeda õhukindlalt ja asetada hästi jahedasse kohta seisma. Jook on tarvitamiskõlbulik nädala pärast.</a:t>
            </a:r>
          </a:p>
        </p:txBody>
      </p:sp>
    </p:spTree>
    <p:extLst>
      <p:ext uri="{BB962C8B-B14F-4D97-AF65-F5344CB8AC3E}">
        <p14:creationId xmlns:p14="http://schemas.microsoft.com/office/powerpoint/2010/main" val="1595231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t-EE" dirty="0">
                <a:latin typeface="Algerian" pitchFamily="82" charset="0"/>
              </a:rPr>
              <a:t>Koduvein</a:t>
            </a:r>
            <a:r>
              <a:rPr lang="et-EE" dirty="0"/>
              <a:t> </a:t>
            </a:r>
            <a:br>
              <a:rPr lang="et-EE" dirty="0"/>
            </a:br>
            <a:r>
              <a:rPr lang="et-EE" dirty="0">
                <a:latin typeface="Algerian" pitchFamily="82" charset="0"/>
              </a:rPr>
              <a:t>metsik käärimine</a:t>
            </a:r>
          </a:p>
        </p:txBody>
      </p:sp>
      <p:sp>
        <p:nvSpPr>
          <p:cNvPr id="3" name="Content Placeholder 2"/>
          <p:cNvSpPr>
            <a:spLocks noGrp="1"/>
          </p:cNvSpPr>
          <p:nvPr>
            <p:ph idx="1"/>
          </p:nvPr>
        </p:nvSpPr>
        <p:spPr>
          <a:xfrm>
            <a:off x="457200" y="1600200"/>
            <a:ext cx="8229600" cy="4997152"/>
          </a:xfrm>
        </p:spPr>
        <p:txBody>
          <a:bodyPr>
            <a:normAutofit/>
          </a:bodyPr>
          <a:lstStyle/>
          <a:p>
            <a:r>
              <a:rPr lang="et-EE" sz="2000" dirty="0">
                <a:latin typeface="Arial" panose="020B0604020202020204" pitchFamily="34" charset="0"/>
                <a:cs typeface="Arial" panose="020B0604020202020204" pitchFamily="34" charset="0"/>
              </a:rPr>
              <a:t>Se</a:t>
            </a:r>
            <a:r>
              <a:rPr lang="et-EE" sz="2000" dirty="0"/>
              <a:t>l viisil tehti koduveine enne, kui oli võimalik hankida veinipärme. Metsiku pärmi tüvi on nõrk ja töötab aeglaselt: käärimine algab alles mõne päeva möödudes ning selle aja sees võib virdega igasugu asju juhtuda (nt saastumine). Kuna pärm on nõrk ei suuda ta korraga eriti suurt kogust suhkrut alkoholiks töödelda, seepärast peab lisama suhkrut 3-4 jaos ning kogu käärimine võib aega võtta 6 kuud kuni 2 aastat enne, kui vein valminuks loeti. Et metsiku pärmi tüvi on nõrk siis ei kannata see ka eriti suurt alkoholiprotsenti -   5-6% saavutamisel võib see hukkuda ja käärimisprotsess jääb pooleli. Seega võivad metsiku pärmiga tehtud veinid tulla lahjad, kuid see-eest väga magusad, sest suur hulk suhkrut jääb alkoholiks ümber töötlemata.</a:t>
            </a:r>
          </a:p>
          <a:p>
            <a:r>
              <a:rPr lang="et-EE" sz="2000" dirty="0"/>
              <a:t>Muidugi on sel meetodil ka plusse. Kuna metsik kääritamine toimub aeglasemalt, võib tulemuseks olla sügavam veini värv ja täidlasem maitse.</a:t>
            </a:r>
          </a:p>
        </p:txBody>
      </p:sp>
    </p:spTree>
    <p:extLst>
      <p:ext uri="{BB962C8B-B14F-4D97-AF65-F5344CB8AC3E}">
        <p14:creationId xmlns:p14="http://schemas.microsoft.com/office/powerpoint/2010/main" val="1165734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t-EE" dirty="0">
                <a:latin typeface="Algerian" pitchFamily="82" charset="0"/>
              </a:rPr>
              <a:t>Koduvein</a:t>
            </a:r>
            <a:br>
              <a:rPr lang="et-EE" dirty="0"/>
            </a:br>
            <a:r>
              <a:rPr lang="et-EE" dirty="0">
                <a:latin typeface="Algerian" pitchFamily="82" charset="0"/>
              </a:rPr>
              <a:t>suunatud käärimine</a:t>
            </a:r>
          </a:p>
        </p:txBody>
      </p:sp>
      <p:sp>
        <p:nvSpPr>
          <p:cNvPr id="3" name="Content Placeholder 2"/>
          <p:cNvSpPr>
            <a:spLocks noGrp="1"/>
          </p:cNvSpPr>
          <p:nvPr>
            <p:ph idx="1"/>
          </p:nvPr>
        </p:nvSpPr>
        <p:spPr/>
        <p:txBody>
          <a:bodyPr>
            <a:normAutofit/>
          </a:bodyPr>
          <a:lstStyle/>
          <a:p>
            <a:r>
              <a:rPr lang="et-EE" sz="2000" dirty="0">
                <a:latin typeface="Arial" panose="020B0604020202020204" pitchFamily="34" charset="0"/>
                <a:cs typeface="Arial" panose="020B0604020202020204" pitchFamily="34" charset="0"/>
              </a:rPr>
              <a:t>Veinipärm </a:t>
            </a:r>
            <a:r>
              <a:rPr lang="et-EE" sz="2000" dirty="0" err="1">
                <a:latin typeface="Arial" panose="020B0604020202020204" pitchFamily="34" charset="0"/>
                <a:cs typeface="Arial" panose="020B0604020202020204" pitchFamily="34" charset="0"/>
              </a:rPr>
              <a:t>Saccharomyces</a:t>
            </a:r>
            <a:r>
              <a:rPr lang="et-EE" sz="2000" dirty="0">
                <a:latin typeface="Arial" panose="020B0604020202020204" pitchFamily="34" charset="0"/>
                <a:cs typeface="Arial" panose="020B0604020202020204" pitchFamily="34" charset="0"/>
              </a:rPr>
              <a:t> </a:t>
            </a:r>
            <a:r>
              <a:rPr lang="et-EE" sz="2000" dirty="0" err="1">
                <a:latin typeface="Arial" panose="020B0604020202020204" pitchFamily="34" charset="0"/>
                <a:cs typeface="Arial" panose="020B0604020202020204" pitchFamily="34" charset="0"/>
              </a:rPr>
              <a:t>cerevisiae</a:t>
            </a:r>
            <a:r>
              <a:rPr lang="et-EE" sz="2000" dirty="0">
                <a:latin typeface="Arial" panose="020B0604020202020204" pitchFamily="34" charset="0"/>
                <a:cs typeface="Arial" panose="020B0604020202020204" pitchFamily="34" charset="0"/>
              </a:rPr>
              <a:t> muudab suhkrud ( nii puuviljades-marjades leiduvad looduslikud suhkrud kui lisatava valge suhkru ) alkoholiks. Vein ei pea kaua käima, vaid kaua küpsema.</a:t>
            </a:r>
          </a:p>
          <a:p>
            <a:r>
              <a:rPr lang="et-EE" sz="2000" dirty="0"/>
              <a:t>Väheteadlik veinitegija arvab, et metsik pärm on looduslik ja kultuuspärm midagi keemilist ja kahjulikku. Tegelikult on kõik pärmid looduslikud, lihtsalt kultuurpärmis on sellest metsikust pärmist eraldatud just need „kasulikud“ pärmitüved, mis veiniteole õige suuna kätte annavad. Käärimisprotsess ise on igal pool ja alati loomulik-looduslik.</a:t>
            </a:r>
          </a:p>
          <a:p>
            <a:r>
              <a:rPr lang="et-EE" sz="2000" dirty="0"/>
              <a:t>Kodustele veinitegijatele müüdavates komplektides on enamasti universaalne pärm, mis annab kodustele marjaveinidele just selle õige hea maitse ja lõhna ning normaalse alkoholiprotsendi. Allpool väike loetelu erinevatest veini tüüpidest ja sobivatest pärmidest.</a:t>
            </a:r>
          </a:p>
          <a:p>
            <a:pPr marL="137160" indent="0">
              <a:buNone/>
            </a:pPr>
            <a:endParaRPr lang="et-EE" sz="2000" dirty="0"/>
          </a:p>
          <a:p>
            <a:pPr marL="137160" indent="0">
              <a:buNone/>
            </a:pPr>
            <a:endParaRPr lang="et-EE" sz="2000" dirty="0"/>
          </a:p>
          <a:p>
            <a:endParaRPr lang="et-EE" sz="2000" dirty="0"/>
          </a:p>
          <a:p>
            <a:endParaRPr lang="et-EE" sz="2000" dirty="0"/>
          </a:p>
        </p:txBody>
      </p:sp>
    </p:spTree>
    <p:extLst>
      <p:ext uri="{BB962C8B-B14F-4D97-AF65-F5344CB8AC3E}">
        <p14:creationId xmlns:p14="http://schemas.microsoft.com/office/powerpoint/2010/main" val="1493247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latin typeface="Algerian" pitchFamily="82" charset="0"/>
              </a:rPr>
              <a:t>Sissejuhatus</a:t>
            </a:r>
          </a:p>
        </p:txBody>
      </p:sp>
      <p:sp>
        <p:nvSpPr>
          <p:cNvPr id="3" name="Content Placeholder 2"/>
          <p:cNvSpPr>
            <a:spLocks noGrp="1"/>
          </p:cNvSpPr>
          <p:nvPr>
            <p:ph idx="1"/>
          </p:nvPr>
        </p:nvSpPr>
        <p:spPr/>
        <p:txBody>
          <a:bodyPr>
            <a:normAutofit/>
          </a:bodyPr>
          <a:lstStyle/>
          <a:p>
            <a:r>
              <a:rPr lang="et-EE" sz="2000" dirty="0">
                <a:latin typeface="Arial" panose="020B0604020202020204" pitchFamily="34" charset="0"/>
                <a:cs typeface="Arial" panose="020B0604020202020204" pitchFamily="34" charset="0"/>
              </a:rPr>
              <a:t>Mesi on universaalne tooraine ja lõpp produkt üheskoos. Väga maitsev kasutamiseks  seespidiselt aga ka mõnus ja tervistav välispidiselt kasutades. Vaatamata sellele tekivad vahel nn. meejäägid mis  on suhkrustunud ja kaotanud palju oma bio-keemilisest väärtusest.</a:t>
            </a:r>
          </a:p>
          <a:p>
            <a:r>
              <a:rPr lang="et-EE" sz="2000" dirty="0">
                <a:latin typeface="Arial" panose="020B0604020202020204" pitchFamily="34" charset="0"/>
                <a:cs typeface="Arial" panose="020B0604020202020204" pitchFamily="34" charset="0"/>
              </a:rPr>
              <a:t>Üks võimalustest  leida sellel kasutust on seda kääritades erineval moel. Läbi aastasadade on seda ka tehtud, küll kodusel viisil igaüks oma erilise retsepti järgi aga ka tööstuslikult, kus proovitakse tabada mee maitse ehedust.  Mõdu  on  neist  üks vanim teadaolev meest valmistatud jook. Hiljem on lisandunud vein, liköör ja viimastel aegadel ka meeviin, mis pidavat tagama hea enesetunde peale vägijoogi pruukimist aga eks seda teab juba igaüks, kas siin ka tõepõhi all.</a:t>
            </a:r>
          </a:p>
          <a:p>
            <a:r>
              <a:rPr lang="et-EE" sz="2000" dirty="0">
                <a:latin typeface="Arial" panose="020B0604020202020204" pitchFamily="34" charset="0"/>
                <a:cs typeface="Arial" panose="020B0604020202020204" pitchFamily="34" charset="0"/>
              </a:rPr>
              <a:t>Järgnevalt  lühike  ülevaate  mõdust  ja selle valmistamisest. </a:t>
            </a:r>
          </a:p>
          <a:p>
            <a:pPr marL="137160" indent="0">
              <a:buNone/>
            </a:pPr>
            <a:endParaRPr lang="et-EE" sz="2000" dirty="0"/>
          </a:p>
        </p:txBody>
      </p:sp>
    </p:spTree>
    <p:extLst>
      <p:ext uri="{BB962C8B-B14F-4D97-AF65-F5344CB8AC3E}">
        <p14:creationId xmlns:p14="http://schemas.microsoft.com/office/powerpoint/2010/main" val="24797642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dirty="0"/>
          </a:p>
        </p:txBody>
      </p:sp>
      <p:sp>
        <p:nvSpPr>
          <p:cNvPr id="3" name="Content Placeholder 2"/>
          <p:cNvSpPr>
            <a:spLocks noGrp="1"/>
          </p:cNvSpPr>
          <p:nvPr>
            <p:ph idx="1"/>
          </p:nvPr>
        </p:nvSpPr>
        <p:spPr>
          <a:xfrm>
            <a:off x="457200" y="332656"/>
            <a:ext cx="8229600" cy="5976704"/>
          </a:xfrm>
        </p:spPr>
        <p:txBody>
          <a:bodyPr>
            <a:normAutofit/>
          </a:bodyPr>
          <a:lstStyle/>
          <a:p>
            <a:r>
              <a:rPr lang="et-EE" sz="2000" dirty="0">
                <a:latin typeface="Arial" panose="020B0604020202020204" pitchFamily="34" charset="0"/>
                <a:cs typeface="Arial" panose="020B0604020202020204" pitchFamily="34" charset="0"/>
              </a:rPr>
              <a:t>Veini tüüp                                           Pärmi tüüp</a:t>
            </a:r>
          </a:p>
          <a:p>
            <a:r>
              <a:rPr lang="et-EE" sz="2000" dirty="0">
                <a:latin typeface="Arial" panose="020B0604020202020204" pitchFamily="34" charset="0"/>
                <a:cs typeface="Arial" panose="020B0604020202020204" pitchFamily="34" charset="0"/>
              </a:rPr>
              <a:t>Valged dessertveinid                         Sauternes</a:t>
            </a:r>
          </a:p>
          <a:p>
            <a:r>
              <a:rPr lang="et-EE" sz="2000" dirty="0">
                <a:latin typeface="Arial" panose="020B0604020202020204" pitchFamily="34" charset="0"/>
                <a:cs typeface="Arial" panose="020B0604020202020204" pitchFamily="34" charset="0"/>
              </a:rPr>
              <a:t>Punased dessertveinid                      Port</a:t>
            </a:r>
          </a:p>
          <a:p>
            <a:r>
              <a:rPr lang="et-EE" sz="2000" dirty="0">
                <a:latin typeface="Arial" panose="020B0604020202020204" pitchFamily="34" charset="0"/>
                <a:cs typeface="Arial" panose="020B0604020202020204" pitchFamily="34" charset="0"/>
              </a:rPr>
              <a:t>Vahuveinid                                          Champagne</a:t>
            </a:r>
          </a:p>
          <a:p>
            <a:r>
              <a:rPr lang="et-EE" sz="2000" dirty="0" err="1">
                <a:latin typeface="Arial" panose="020B0604020202020204" pitchFamily="34" charset="0"/>
                <a:cs typeface="Arial" panose="020B0604020202020204" pitchFamily="34" charset="0"/>
              </a:rPr>
              <a:t>Serri</a:t>
            </a:r>
            <a:r>
              <a:rPr lang="et-EE" sz="2000" dirty="0">
                <a:latin typeface="Arial" panose="020B0604020202020204" pitchFamily="34" charset="0"/>
                <a:cs typeface="Arial" panose="020B0604020202020204" pitchFamily="34" charset="0"/>
              </a:rPr>
              <a:t>                                                    </a:t>
            </a:r>
            <a:r>
              <a:rPr lang="et-EE" sz="2000" dirty="0" err="1">
                <a:latin typeface="Arial" panose="020B0604020202020204" pitchFamily="34" charset="0"/>
                <a:cs typeface="Arial" panose="020B0604020202020204" pitchFamily="34" charset="0"/>
              </a:rPr>
              <a:t>Sherry</a:t>
            </a:r>
            <a:r>
              <a:rPr lang="et-EE" sz="2000" dirty="0">
                <a:latin typeface="Arial" panose="020B0604020202020204" pitchFamily="34" charset="0"/>
                <a:cs typeface="Arial" panose="020B0604020202020204" pitchFamily="34" charset="0"/>
              </a:rPr>
              <a:t> </a:t>
            </a:r>
            <a:r>
              <a:rPr lang="et-EE" sz="2000" dirty="0" err="1">
                <a:latin typeface="Arial" panose="020B0604020202020204" pitchFamily="34" charset="0"/>
                <a:cs typeface="Arial" panose="020B0604020202020204" pitchFamily="34" charset="0"/>
              </a:rPr>
              <a:t>flor</a:t>
            </a:r>
            <a:endParaRPr lang="et-EE" sz="2000" dirty="0">
              <a:latin typeface="Arial" panose="020B0604020202020204" pitchFamily="34" charset="0"/>
              <a:cs typeface="Arial" panose="020B0604020202020204" pitchFamily="34" charset="0"/>
            </a:endParaRPr>
          </a:p>
          <a:p>
            <a:r>
              <a:rPr lang="et-EE" sz="2000" dirty="0">
                <a:latin typeface="Arial" panose="020B0604020202020204" pitchFamily="34" charset="0"/>
                <a:cs typeface="Arial" panose="020B0604020202020204" pitchFamily="34" charset="0"/>
              </a:rPr>
              <a:t>Portvein                                              </a:t>
            </a:r>
            <a:r>
              <a:rPr lang="en-US" sz="2000" dirty="0">
                <a:latin typeface="Arial" panose="020B0604020202020204" pitchFamily="34" charset="0"/>
                <a:cs typeface="Arial" panose="020B0604020202020204" pitchFamily="34" charset="0"/>
              </a:rPr>
              <a:t> </a:t>
            </a:r>
            <a:r>
              <a:rPr lang="et-EE" sz="2000" dirty="0">
                <a:latin typeface="Arial" panose="020B0604020202020204" pitchFamily="34" charset="0"/>
                <a:cs typeface="Arial" panose="020B0604020202020204" pitchFamily="34" charset="0"/>
              </a:rPr>
              <a:t>Madeira</a:t>
            </a:r>
          </a:p>
          <a:p>
            <a:r>
              <a:rPr lang="et-EE" sz="2000" dirty="0">
                <a:latin typeface="Arial" panose="020B0604020202020204" pitchFamily="34" charset="0"/>
                <a:cs typeface="Arial" panose="020B0604020202020204" pitchFamily="34" charset="0"/>
              </a:rPr>
              <a:t>Kanged veinid                                     Madeira või </a:t>
            </a:r>
            <a:r>
              <a:rPr lang="et-EE" sz="2000" dirty="0" err="1">
                <a:latin typeface="Arial" panose="020B0604020202020204" pitchFamily="34" charset="0"/>
                <a:cs typeface="Arial" panose="020B0604020202020204" pitchFamily="34" charset="0"/>
              </a:rPr>
              <a:t>Tokaji</a:t>
            </a:r>
            <a:endParaRPr lang="et-EE" sz="2000" dirty="0">
              <a:latin typeface="Arial" panose="020B0604020202020204" pitchFamily="34" charset="0"/>
              <a:cs typeface="Arial" panose="020B0604020202020204" pitchFamily="34" charset="0"/>
            </a:endParaRPr>
          </a:p>
          <a:p>
            <a:r>
              <a:rPr lang="et-EE" sz="2000" dirty="0">
                <a:latin typeface="Arial" panose="020B0604020202020204" pitchFamily="34" charset="0"/>
                <a:cs typeface="Arial" panose="020B0604020202020204" pitchFamily="34" charset="0"/>
              </a:rPr>
              <a:t>Kõik ülejäänud                                    Universaalne veinipärm                 </a:t>
            </a:r>
          </a:p>
        </p:txBody>
      </p:sp>
    </p:spTree>
    <p:extLst>
      <p:ext uri="{BB962C8B-B14F-4D97-AF65-F5344CB8AC3E}">
        <p14:creationId xmlns:p14="http://schemas.microsoft.com/office/powerpoint/2010/main" val="9620396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latin typeface="Algerian" pitchFamily="82" charset="0"/>
              </a:rPr>
              <a:t>Veini tegemise etapid</a:t>
            </a:r>
          </a:p>
        </p:txBody>
      </p:sp>
      <p:sp>
        <p:nvSpPr>
          <p:cNvPr id="3" name="Content Placeholder 2"/>
          <p:cNvSpPr>
            <a:spLocks noGrp="1"/>
          </p:cNvSpPr>
          <p:nvPr>
            <p:ph idx="1"/>
          </p:nvPr>
        </p:nvSpPr>
        <p:spPr>
          <a:xfrm>
            <a:off x="467544" y="1340768"/>
            <a:ext cx="8229600" cy="5256584"/>
          </a:xfrm>
        </p:spPr>
        <p:txBody>
          <a:bodyPr>
            <a:normAutofit/>
          </a:bodyPr>
          <a:lstStyle/>
          <a:p>
            <a:pPr marL="457200" indent="-457200">
              <a:buFont typeface="+mj-lt"/>
              <a:buAutoNum type="arabicPeriod"/>
            </a:pPr>
            <a:r>
              <a:rPr lang="et-EE" sz="2000" dirty="0">
                <a:latin typeface="Arial" panose="020B0604020202020204" pitchFamily="34" charset="0"/>
                <a:cs typeface="Arial" panose="020B0604020202020204" pitchFamily="34" charset="0"/>
              </a:rPr>
              <a:t>Marjade purustamine. Mahla pressimine.</a:t>
            </a:r>
          </a:p>
          <a:p>
            <a:pPr marL="457200" indent="-457200">
              <a:buFont typeface="+mj-lt"/>
              <a:buAutoNum type="arabicPeriod"/>
            </a:pPr>
            <a:r>
              <a:rPr lang="et-EE" sz="2000" dirty="0">
                <a:latin typeface="Arial" panose="020B0604020202020204" pitchFamily="34" charset="0"/>
                <a:cs typeface="Arial" panose="020B0604020202020204" pitchFamily="34" charset="0"/>
              </a:rPr>
              <a:t>Suhkru ja vee lisamine.</a:t>
            </a:r>
          </a:p>
          <a:p>
            <a:pPr marL="457200" indent="-457200">
              <a:buFont typeface="+mj-lt"/>
              <a:buAutoNum type="arabicPeriod"/>
            </a:pPr>
            <a:r>
              <a:rPr lang="et-EE" sz="2000" dirty="0">
                <a:latin typeface="Arial" panose="020B0604020202020204" pitchFamily="34" charset="0"/>
                <a:cs typeface="Arial" panose="020B0604020202020204" pitchFamily="34" charset="0"/>
              </a:rPr>
              <a:t>Veinipärmi, ensüümide ja toitesoolade lisamine.</a:t>
            </a:r>
          </a:p>
          <a:p>
            <a:pPr marL="457200" indent="-457200">
              <a:buFont typeface="+mj-lt"/>
              <a:buAutoNum type="arabicPeriod"/>
            </a:pPr>
            <a:r>
              <a:rPr lang="et-EE" sz="2000" dirty="0">
                <a:latin typeface="Arial" panose="020B0604020202020204" pitchFamily="34" charset="0"/>
                <a:cs typeface="Arial" panose="020B0604020202020204" pitchFamily="34" charset="0"/>
              </a:rPr>
              <a:t>Käärimise algus</a:t>
            </a:r>
          </a:p>
          <a:p>
            <a:pPr marL="457200" indent="-457200">
              <a:buFont typeface="+mj-lt"/>
              <a:buAutoNum type="arabicPeriod"/>
            </a:pPr>
            <a:r>
              <a:rPr lang="et-EE" sz="2000" dirty="0">
                <a:latin typeface="Arial" panose="020B0604020202020204" pitchFamily="34" charset="0"/>
                <a:cs typeface="Arial" panose="020B0604020202020204" pitchFamily="34" charset="0"/>
              </a:rPr>
              <a:t>Vajadusel 3-5 päeva pärast marjade</a:t>
            </a:r>
            <a:r>
              <a:rPr lang="en-US" sz="2000" dirty="0">
                <a:latin typeface="Arial" panose="020B0604020202020204" pitchFamily="34" charset="0"/>
                <a:cs typeface="Arial" panose="020B0604020202020204" pitchFamily="34" charset="0"/>
              </a:rPr>
              <a:t> </a:t>
            </a:r>
            <a:r>
              <a:rPr lang="et-EE" sz="2000" dirty="0">
                <a:latin typeface="Arial" panose="020B0604020202020204" pitchFamily="34" charset="0"/>
                <a:cs typeface="Arial" panose="020B0604020202020204" pitchFamily="34" charset="0"/>
              </a:rPr>
              <a:t>/ kestade välja kurnamine. Teistkordne suhkru lisamine</a:t>
            </a:r>
          </a:p>
          <a:p>
            <a:pPr marL="457200" indent="-457200">
              <a:buFont typeface="+mj-lt"/>
              <a:buAutoNum type="arabicPeriod"/>
            </a:pPr>
            <a:r>
              <a:rPr lang="et-EE" sz="2000" dirty="0">
                <a:latin typeface="Arial" panose="020B0604020202020204" pitchFamily="34" charset="0"/>
                <a:cs typeface="Arial" panose="020B0604020202020204" pitchFamily="34" charset="0"/>
              </a:rPr>
              <a:t>Käärimine. Olenevalt suhkrukogusest ja käärimise temperatuurist kestab 4-8 nädalat.</a:t>
            </a:r>
          </a:p>
          <a:p>
            <a:pPr marL="457200" indent="-457200">
              <a:buFont typeface="+mj-lt"/>
              <a:buAutoNum type="arabicPeriod"/>
            </a:pPr>
            <a:r>
              <a:rPr lang="et-EE" sz="2000" dirty="0">
                <a:latin typeface="Arial" panose="020B0604020202020204" pitchFamily="34" charset="0"/>
                <a:cs typeface="Arial" panose="020B0604020202020204" pitchFamily="34" charset="0"/>
              </a:rPr>
              <a:t>Käärimise lõpetamine, süsihappegaasi väljutamine.</a:t>
            </a:r>
          </a:p>
          <a:p>
            <a:pPr marL="457200" indent="-457200">
              <a:buFont typeface="+mj-lt"/>
              <a:buAutoNum type="arabicPeriod"/>
            </a:pPr>
            <a:r>
              <a:rPr lang="et-EE" sz="2000" dirty="0">
                <a:latin typeface="Arial" panose="020B0604020202020204" pitchFamily="34" charset="0"/>
                <a:cs typeface="Arial" panose="020B0604020202020204" pitchFamily="34" charset="0"/>
              </a:rPr>
              <a:t>Selitamine</a:t>
            </a:r>
          </a:p>
          <a:p>
            <a:pPr marL="457200" indent="-457200">
              <a:buFont typeface="+mj-lt"/>
              <a:buAutoNum type="arabicPeriod"/>
            </a:pPr>
            <a:r>
              <a:rPr lang="et-EE" sz="2000" dirty="0">
                <a:latin typeface="Arial" panose="020B0604020202020204" pitchFamily="34" charset="0"/>
                <a:cs typeface="Arial" panose="020B0604020202020204" pitchFamily="34" charset="0"/>
              </a:rPr>
              <a:t>Soovi korral järelmaitsestamine</a:t>
            </a:r>
          </a:p>
          <a:p>
            <a:pPr marL="457200" indent="-457200">
              <a:buFont typeface="+mj-lt"/>
              <a:buAutoNum type="arabicPeriod"/>
            </a:pPr>
            <a:r>
              <a:rPr lang="et-EE" sz="2000" dirty="0">
                <a:latin typeface="Arial" panose="020B0604020202020204" pitchFamily="34" charset="0"/>
                <a:cs typeface="Arial" panose="020B0604020202020204" pitchFamily="34" charset="0"/>
              </a:rPr>
              <a:t>Laagerdamine käärimisnõus või pudelitesse villituna. Kestus vähemalt  2</a:t>
            </a:r>
            <a:r>
              <a:rPr lang="en-US" sz="2000" dirty="0">
                <a:latin typeface="Arial" panose="020B0604020202020204" pitchFamily="34" charset="0"/>
                <a:cs typeface="Arial" panose="020B0604020202020204" pitchFamily="34" charset="0"/>
              </a:rPr>
              <a:t> </a:t>
            </a:r>
            <a:r>
              <a:rPr lang="et-EE" sz="2000" dirty="0">
                <a:latin typeface="Arial" panose="020B0604020202020204" pitchFamily="34" charset="0"/>
                <a:cs typeface="Arial" panose="020B0604020202020204" pitchFamily="34" charset="0"/>
              </a:rPr>
              <a:t>kuud kuni mitu aastat.</a:t>
            </a:r>
          </a:p>
          <a:p>
            <a:pPr marL="457200" indent="-457200">
              <a:buFont typeface="+mj-lt"/>
              <a:buAutoNum type="arabicPeriod"/>
            </a:pPr>
            <a:r>
              <a:rPr lang="et-EE" sz="2000" dirty="0">
                <a:latin typeface="Arial" panose="020B0604020202020204" pitchFamily="34" charset="0"/>
                <a:cs typeface="Arial" panose="020B0604020202020204" pitchFamily="34" charset="0"/>
              </a:rPr>
              <a:t>Pärast käärimisnõus laagerdamist pudelitesse villimine.</a:t>
            </a:r>
          </a:p>
          <a:p>
            <a:endParaRPr lang="et-EE" sz="2000" dirty="0">
              <a:latin typeface="Arial" panose="020B0604020202020204" pitchFamily="34" charset="0"/>
              <a:cs typeface="Arial" panose="020B0604020202020204" pitchFamily="34" charset="0"/>
            </a:endParaRPr>
          </a:p>
          <a:p>
            <a:endParaRPr lang="et-EE" sz="2000" dirty="0">
              <a:latin typeface="Arial" panose="020B0604020202020204" pitchFamily="34" charset="0"/>
              <a:cs typeface="Arial" panose="020B0604020202020204" pitchFamily="34" charset="0"/>
            </a:endParaRPr>
          </a:p>
          <a:p>
            <a:endParaRPr lang="et-E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5192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latin typeface="Algerian" pitchFamily="82" charset="0"/>
              </a:rPr>
              <a:t>Meevein 1</a:t>
            </a:r>
          </a:p>
        </p:txBody>
      </p:sp>
      <p:sp>
        <p:nvSpPr>
          <p:cNvPr id="3" name="Content Placeholder 2"/>
          <p:cNvSpPr>
            <a:spLocks noGrp="1"/>
          </p:cNvSpPr>
          <p:nvPr>
            <p:ph idx="1"/>
          </p:nvPr>
        </p:nvSpPr>
        <p:spPr/>
        <p:txBody>
          <a:bodyPr>
            <a:normAutofit/>
          </a:bodyPr>
          <a:lstStyle/>
          <a:p>
            <a:r>
              <a:rPr lang="et-EE" sz="2000" dirty="0"/>
              <a:t>Kogus  25 liitrit</a:t>
            </a:r>
          </a:p>
          <a:p>
            <a:r>
              <a:rPr lang="et-EE" sz="2000" dirty="0"/>
              <a:t>8 kg mett</a:t>
            </a:r>
          </a:p>
          <a:p>
            <a:r>
              <a:rPr lang="et-EE" sz="2000" dirty="0"/>
              <a:t>1 tl sidrunhapet</a:t>
            </a:r>
          </a:p>
          <a:p>
            <a:r>
              <a:rPr lang="et-EE" sz="2000" dirty="0"/>
              <a:t>1 tl pulbrilist tanniini või 1tassitäis kanget musta tee tõmmist</a:t>
            </a:r>
          </a:p>
          <a:p>
            <a:r>
              <a:rPr lang="et-EE" sz="2000" dirty="0"/>
              <a:t>Vett nii palju, et 25 liitrit täis saab või asendage osa veest õunamahlaga</a:t>
            </a:r>
          </a:p>
          <a:p>
            <a:r>
              <a:rPr lang="et-EE" sz="2000" dirty="0"/>
              <a:t>Veinipärmi, toitesoolasid</a:t>
            </a:r>
          </a:p>
          <a:p>
            <a:endParaRPr lang="et-EE" sz="2000" dirty="0"/>
          </a:p>
          <a:p>
            <a:r>
              <a:rPr lang="et-EE" sz="2000" dirty="0"/>
              <a:t>Lahustage mesi poole koguse sooja keedetud ja pisut jahutatud veega, lisage kõik ülejäänud ained. Lisage vett või mahla, et 25 liitrit täis saaks. Laske seista umbes 12 tundi, seejärel segage, lisage veinipärm ja toitesoolad.  Käärimine kestab paar kuud.</a:t>
            </a:r>
          </a:p>
        </p:txBody>
      </p:sp>
    </p:spTree>
    <p:extLst>
      <p:ext uri="{BB962C8B-B14F-4D97-AF65-F5344CB8AC3E}">
        <p14:creationId xmlns:p14="http://schemas.microsoft.com/office/powerpoint/2010/main" val="13178862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latin typeface="Algerian" pitchFamily="82" charset="0"/>
              </a:rPr>
              <a:t>Meevein 2</a:t>
            </a:r>
          </a:p>
        </p:txBody>
      </p:sp>
      <p:sp>
        <p:nvSpPr>
          <p:cNvPr id="3" name="Content Placeholder 2"/>
          <p:cNvSpPr>
            <a:spLocks noGrp="1"/>
          </p:cNvSpPr>
          <p:nvPr>
            <p:ph idx="1"/>
          </p:nvPr>
        </p:nvSpPr>
        <p:spPr/>
        <p:txBody>
          <a:bodyPr>
            <a:normAutofit/>
          </a:bodyPr>
          <a:lstStyle/>
          <a:p>
            <a:pPr lvl="1"/>
            <a:r>
              <a:rPr lang="et-EE" sz="2000" dirty="0">
                <a:latin typeface="Arial" panose="020B0604020202020204" pitchFamily="34" charset="0"/>
                <a:cs typeface="Arial" panose="020B0604020202020204" pitchFamily="34" charset="0"/>
              </a:rPr>
              <a:t>Kogus</a:t>
            </a:r>
            <a:r>
              <a:rPr lang="et-EE" sz="2000" dirty="0"/>
              <a:t> 20 l</a:t>
            </a:r>
          </a:p>
          <a:p>
            <a:pPr lvl="1"/>
            <a:r>
              <a:rPr lang="et-EE" sz="2000" dirty="0"/>
              <a:t>6 kg mett</a:t>
            </a:r>
          </a:p>
          <a:p>
            <a:pPr lvl="1"/>
            <a:r>
              <a:rPr lang="et-EE" sz="2000" dirty="0"/>
              <a:t>10 sidrunit</a:t>
            </a:r>
          </a:p>
          <a:p>
            <a:pPr lvl="1"/>
            <a:r>
              <a:rPr lang="et-EE" sz="2000" dirty="0"/>
              <a:t>Nelki ja ingverit</a:t>
            </a:r>
          </a:p>
          <a:p>
            <a:pPr lvl="1"/>
            <a:endParaRPr lang="et-EE" sz="2000" dirty="0"/>
          </a:p>
          <a:p>
            <a:pPr lvl="1"/>
            <a:r>
              <a:rPr lang="et-EE" sz="2000" dirty="0"/>
              <a:t>Sega mesi ja sidrunimahl käärimisnõusse. Lisada vett, et kokku oleks 20 l segu. Jälgi, et segu temperatuur oleks 20-25º C.  Lahusta segusse veinipärm j a pärmi toitelahus.  3 päeva jooksul loksutada või segada tugevalt mõned korrad päevas.</a:t>
            </a:r>
          </a:p>
          <a:p>
            <a:pPr lvl="1"/>
            <a:r>
              <a:rPr lang="et-EE" sz="2000" dirty="0"/>
              <a:t>Lisaks ka üks klassikaline retsepti  tugeva ja erilise maitse omandamiseks. Keeta 10 nelki ja 25g ingverit ühes liitris vees. Keetmise aeg sõltub sellest, kui tugevat maitset soovitakse. Lisada kurnatud vedelik, enne kui lisatakse </a:t>
            </a:r>
            <a:r>
              <a:rPr lang="et-EE" sz="2000" dirty="0" err="1"/>
              <a:t>kääritusained</a:t>
            </a:r>
            <a:r>
              <a:rPr lang="et-EE" sz="2000" dirty="0"/>
              <a:t>.</a:t>
            </a:r>
          </a:p>
          <a:p>
            <a:endParaRPr lang="et-EE" dirty="0"/>
          </a:p>
          <a:p>
            <a:pPr marL="137160" indent="0">
              <a:buNone/>
            </a:pPr>
            <a:endParaRPr lang="et-EE" dirty="0"/>
          </a:p>
        </p:txBody>
      </p:sp>
    </p:spTree>
    <p:extLst>
      <p:ext uri="{BB962C8B-B14F-4D97-AF65-F5344CB8AC3E}">
        <p14:creationId xmlns:p14="http://schemas.microsoft.com/office/powerpoint/2010/main" val="364707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latin typeface="Algerian" pitchFamily="82" charset="0"/>
              </a:rPr>
              <a:t>Meevein 3</a:t>
            </a:r>
          </a:p>
        </p:txBody>
      </p:sp>
      <p:sp>
        <p:nvSpPr>
          <p:cNvPr id="3" name="Content Placeholder 2"/>
          <p:cNvSpPr>
            <a:spLocks noGrp="1"/>
          </p:cNvSpPr>
          <p:nvPr>
            <p:ph idx="1"/>
          </p:nvPr>
        </p:nvSpPr>
        <p:spPr>
          <a:xfrm>
            <a:off x="457200" y="1268760"/>
            <a:ext cx="8229600" cy="5040600"/>
          </a:xfrm>
        </p:spPr>
        <p:txBody>
          <a:bodyPr>
            <a:normAutofit fontScale="92500" lnSpcReduction="10000"/>
          </a:bodyPr>
          <a:lstStyle/>
          <a:p>
            <a:r>
              <a:rPr lang="et-EE" sz="2000" dirty="0"/>
              <a:t>Inglise mõdu</a:t>
            </a:r>
          </a:p>
          <a:p>
            <a:r>
              <a:rPr lang="et-EE" sz="2000" dirty="0">
                <a:latin typeface="Arial" panose="020B0604020202020204" pitchFamily="34" charset="0"/>
                <a:cs typeface="Arial" panose="020B0604020202020204" pitchFamily="34" charset="0"/>
              </a:rPr>
              <a:t>Ettevalmistusaeg</a:t>
            </a:r>
            <a:r>
              <a:rPr lang="et-EE" sz="2000" dirty="0"/>
              <a:t>:  30 minutit</a:t>
            </a:r>
          </a:p>
          <a:p>
            <a:r>
              <a:rPr lang="et-EE" sz="2000" dirty="0"/>
              <a:t>Kuumtöötlus : 30 minutit</a:t>
            </a:r>
          </a:p>
          <a:p>
            <a:r>
              <a:rPr lang="et-EE" sz="2000" dirty="0"/>
              <a:t>Valmiskogus : 4-5 liitrit</a:t>
            </a:r>
          </a:p>
          <a:p>
            <a:endParaRPr lang="et-EE" sz="2000" dirty="0"/>
          </a:p>
          <a:p>
            <a:pPr marL="0" indent="0">
              <a:buNone/>
            </a:pPr>
            <a:r>
              <a:rPr lang="et-EE" sz="2000" dirty="0"/>
              <a:t>KOOSTISOSAD:</a:t>
            </a:r>
          </a:p>
          <a:p>
            <a:r>
              <a:rPr lang="et-EE" sz="2000" dirty="0"/>
              <a:t>500g mett</a:t>
            </a:r>
          </a:p>
          <a:p>
            <a:r>
              <a:rPr lang="et-EE" sz="2000" dirty="0"/>
              <a:t>4-5liitrit vett</a:t>
            </a:r>
          </a:p>
          <a:p>
            <a:r>
              <a:rPr lang="et-EE" sz="2000" dirty="0"/>
              <a:t>1 apelsin viilutatud</a:t>
            </a:r>
          </a:p>
          <a:p>
            <a:r>
              <a:rPr lang="et-EE" sz="2000" dirty="0"/>
              <a:t>1 tl veinipärmi</a:t>
            </a:r>
          </a:p>
          <a:p>
            <a:r>
              <a:rPr lang="et-EE" sz="2000" dirty="0"/>
              <a:t>1 tl  pärmi toitesoolasid</a:t>
            </a:r>
          </a:p>
          <a:p>
            <a:r>
              <a:rPr lang="et-EE" sz="2000" dirty="0"/>
              <a:t>1 kaneelikang</a:t>
            </a:r>
          </a:p>
          <a:p>
            <a:r>
              <a:rPr lang="et-EE" sz="2000" dirty="0"/>
              <a:t>2 tera nelki</a:t>
            </a:r>
          </a:p>
          <a:p>
            <a:r>
              <a:rPr lang="et-EE" sz="2000" dirty="0"/>
              <a:t>Näpuotsatäis jahvatatud muskaatpähklit , vürtspipart  ja ingverit</a:t>
            </a:r>
          </a:p>
          <a:p>
            <a:r>
              <a:rPr lang="et-EE" sz="2000" dirty="0"/>
              <a:t>30</a:t>
            </a:r>
            <a:r>
              <a:rPr lang="en-US" sz="2000" dirty="0"/>
              <a:t> </a:t>
            </a:r>
            <a:r>
              <a:rPr lang="et-EE" sz="2000" dirty="0"/>
              <a:t>rosinat</a:t>
            </a:r>
          </a:p>
          <a:p>
            <a:endParaRPr lang="et-EE" sz="2000" dirty="0"/>
          </a:p>
          <a:p>
            <a:endParaRPr lang="et-EE" sz="2000" dirty="0"/>
          </a:p>
        </p:txBody>
      </p:sp>
    </p:spTree>
    <p:extLst>
      <p:ext uri="{BB962C8B-B14F-4D97-AF65-F5344CB8AC3E}">
        <p14:creationId xmlns:p14="http://schemas.microsoft.com/office/powerpoint/2010/main" val="33817784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dirty="0"/>
              <a:t>Veini valmistamise juhend  25l</a:t>
            </a:r>
          </a:p>
        </p:txBody>
      </p:sp>
      <p:sp>
        <p:nvSpPr>
          <p:cNvPr id="3" name="Content Placeholder 2"/>
          <p:cNvSpPr>
            <a:spLocks noGrp="1"/>
          </p:cNvSpPr>
          <p:nvPr>
            <p:ph idx="1"/>
          </p:nvPr>
        </p:nvSpPr>
        <p:spPr>
          <a:xfrm>
            <a:off x="395536" y="1196752"/>
            <a:ext cx="8291264" cy="5112608"/>
          </a:xfrm>
        </p:spPr>
        <p:txBody>
          <a:bodyPr>
            <a:noAutofit/>
          </a:bodyPr>
          <a:lstStyle/>
          <a:p>
            <a:r>
              <a:rPr lang="et-EE" sz="2000" b="1" dirty="0"/>
              <a:t>Varustus</a:t>
            </a:r>
            <a:br>
              <a:rPr lang="et-EE" sz="2000" dirty="0"/>
            </a:br>
            <a:r>
              <a:rPr lang="et-EE" sz="2000" dirty="0"/>
              <a:t>2 x 30L</a:t>
            </a:r>
            <a:r>
              <a:rPr lang="et-EE" sz="2000" b="1" dirty="0"/>
              <a:t> kääritusnõud</a:t>
            </a:r>
            <a:r>
              <a:rPr lang="et-EE" sz="2000" dirty="0"/>
              <a:t>. Esimene </a:t>
            </a:r>
            <a:r>
              <a:rPr lang="et-EE" sz="2000" dirty="0" err="1"/>
              <a:t>kääritusnõu</a:t>
            </a:r>
            <a:r>
              <a:rPr lang="et-EE" sz="2000" dirty="0"/>
              <a:t> läheb käiku veiniteo algusfaasis, kui lisatakse puuviljamahl ja suhkur, kuni veini selitamiseni. Teise nõusse villitakse valmis vein </a:t>
            </a:r>
            <a:r>
              <a:rPr lang="et-EE" sz="2000" dirty="0" err="1"/>
              <a:t>magususe/heppalisuse</a:t>
            </a:r>
            <a:r>
              <a:rPr lang="et-EE" sz="2000" dirty="0"/>
              <a:t> reguleerimiseks enne </a:t>
            </a:r>
            <a:r>
              <a:rPr lang="et-EE" sz="2000" dirty="0" err="1"/>
              <a:t>pudeldamist</a:t>
            </a:r>
            <a:r>
              <a:rPr lang="et-EE" sz="2000" dirty="0"/>
              <a:t>.</a:t>
            </a:r>
            <a:br>
              <a:rPr lang="et-EE" sz="2000" dirty="0"/>
            </a:br>
            <a:r>
              <a:rPr lang="et-EE" sz="2000" b="1" dirty="0" err="1"/>
              <a:t>Sifoon</a:t>
            </a:r>
            <a:r>
              <a:rPr lang="et-EE" sz="2000" dirty="0" err="1"/>
              <a:t> –</a:t>
            </a:r>
            <a:r>
              <a:rPr lang="et-EE" sz="2000" dirty="0"/>
              <a:t> kasutatakse ümbervillimisel ja põhjasettest vabanemiseks.</a:t>
            </a:r>
            <a:br>
              <a:rPr lang="et-EE" sz="2000" dirty="0"/>
            </a:br>
            <a:r>
              <a:rPr lang="et-EE" sz="2000" b="1" dirty="0" err="1"/>
              <a:t>Hüdromeeter</a:t>
            </a:r>
            <a:r>
              <a:rPr lang="et-EE" sz="2000" dirty="0" err="1"/>
              <a:t> –</a:t>
            </a:r>
            <a:r>
              <a:rPr lang="et-EE" sz="2000" dirty="0"/>
              <a:t> mõõdetakse suhkrusisaldust veinis.</a:t>
            </a:r>
          </a:p>
          <a:p>
            <a:r>
              <a:rPr lang="et-EE" sz="2000" b="1" dirty="0" err="1"/>
              <a:t>Steriliseerimisvahend</a:t>
            </a:r>
            <a:r>
              <a:rPr lang="et-EE" sz="2000" dirty="0" err="1"/>
              <a:t> –</a:t>
            </a:r>
            <a:r>
              <a:rPr lang="et-EE" sz="2000" dirty="0"/>
              <a:t> Kasutatakse kogu varustuse steriliseerimiseks, mis on veiniga kontaktis.</a:t>
            </a:r>
          </a:p>
          <a:p>
            <a:r>
              <a:rPr lang="et-EE" sz="2000" b="1" dirty="0"/>
              <a:t>Komplektis olevad tooted:</a:t>
            </a:r>
            <a:br>
              <a:rPr lang="et-EE" sz="2000" dirty="0"/>
            </a:br>
            <a:r>
              <a:rPr lang="et-EE" sz="2000" b="1" dirty="0" err="1"/>
              <a:t>Ensüüm </a:t>
            </a:r>
            <a:r>
              <a:rPr lang="et-EE" sz="2000" dirty="0" err="1"/>
              <a:t>–</a:t>
            </a:r>
            <a:r>
              <a:rPr lang="et-EE" sz="2000" dirty="0"/>
              <a:t> Lõhustab viljarakkude seinad, et vabastada puuviljamahlad. Ensüüm teeb palju enamat, sealhulgas annab parema värvuse, puhtama ja parema maitse. Sama ensüümi lisatakse kõikidele kommertsveinidele ja ka puuviljamahladele – see on täiesti ohutu. See on looduslik ensüüm, mida leidub paljudes mikroorganismides, mis kasutavad ensüüme, et lagundada taimset materjali toiduks.</a:t>
            </a:r>
          </a:p>
          <a:p>
            <a:endParaRPr lang="et-EE" sz="2000" dirty="0"/>
          </a:p>
        </p:txBody>
      </p:sp>
    </p:spTree>
    <p:extLst>
      <p:ext uri="{BB962C8B-B14F-4D97-AF65-F5344CB8AC3E}">
        <p14:creationId xmlns:p14="http://schemas.microsoft.com/office/powerpoint/2010/main" val="36884908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075240" cy="45719"/>
          </a:xfrm>
        </p:spPr>
        <p:txBody>
          <a:bodyPr>
            <a:normAutofit fontScale="90000"/>
          </a:bodyPr>
          <a:lstStyle/>
          <a:p>
            <a:endParaRPr lang="et-EE" dirty="0"/>
          </a:p>
        </p:txBody>
      </p:sp>
      <p:sp>
        <p:nvSpPr>
          <p:cNvPr id="3" name="Content Placeholder 2"/>
          <p:cNvSpPr>
            <a:spLocks noGrp="1"/>
          </p:cNvSpPr>
          <p:nvPr>
            <p:ph idx="1"/>
          </p:nvPr>
        </p:nvSpPr>
        <p:spPr>
          <a:xfrm>
            <a:off x="395536" y="116632"/>
            <a:ext cx="8291264" cy="6336704"/>
          </a:xfrm>
        </p:spPr>
        <p:txBody>
          <a:bodyPr>
            <a:normAutofit fontScale="25000" lnSpcReduction="20000"/>
          </a:bodyPr>
          <a:lstStyle/>
          <a:p>
            <a:br>
              <a:rPr lang="et-EE" sz="8000" dirty="0"/>
            </a:br>
            <a:r>
              <a:rPr lang="et-EE" sz="8000" b="1" dirty="0" err="1"/>
              <a:t>Bentoniit </a:t>
            </a:r>
            <a:r>
              <a:rPr lang="et-EE" sz="8000" dirty="0" err="1"/>
              <a:t>–</a:t>
            </a:r>
            <a:r>
              <a:rPr lang="et-EE" sz="8000" dirty="0"/>
              <a:t> Toetab selitamist ja stabiliseerimist fermentatsiooni käigus moodustunud valkude eemaldamisega. Ilma </a:t>
            </a:r>
            <a:r>
              <a:rPr lang="et-EE" sz="8000" dirty="0" err="1"/>
              <a:t>bentoniidita</a:t>
            </a:r>
            <a:r>
              <a:rPr lang="et-EE" sz="8000" dirty="0"/>
              <a:t> langevad sellised valgud välja, kui veini hoitakse pudelites nädalate / kuude jooksul. </a:t>
            </a:r>
            <a:r>
              <a:rPr lang="et-EE" sz="8000" dirty="0" err="1"/>
              <a:t>Bentoniit</a:t>
            </a:r>
            <a:r>
              <a:rPr lang="et-EE" sz="8000" dirty="0"/>
              <a:t> eemaldab ka teised soovimatud ühendid pehmema veini valmistamiseks.</a:t>
            </a:r>
            <a:br>
              <a:rPr lang="et-EE" sz="8000" dirty="0"/>
            </a:br>
            <a:r>
              <a:rPr lang="et-EE" sz="8000" b="1" dirty="0"/>
              <a:t>Veinipärm ja </a:t>
            </a:r>
            <a:r>
              <a:rPr lang="et-EE" sz="8000" b="1" dirty="0" err="1"/>
              <a:t>pärmitoit </a:t>
            </a:r>
            <a:r>
              <a:rPr lang="et-EE" sz="8000" dirty="0" err="1"/>
              <a:t>–</a:t>
            </a:r>
            <a:r>
              <a:rPr lang="et-EE" sz="8000" dirty="0"/>
              <a:t> Pärm, millega muundatakse kõik suhkrud (lisatud naturaalsed suhkrud puuviljast ja valge suhkur) alkoholiks. Toitained aitavad pärmil töötada. Veini valmistamiseks valitud pärmi tüüp on väga oluline. Selles komplektis sisalduv pärmi tüüp on tõeline veini pärmi tüvi, mis toodab kõrget alkoholisisaldust. Üks suuremaid vigu koduvalmistamisel on kasutada odavamat pagaripärmi – sellest ei saa head veini. Lisaks toimib pärm kõige paremini, koos toitainetega, kõigi vajalike aminohapete, vitamiinide ja mineraalidega. Selles komplektis sisalduv toitaine on üsna eriline, sest selle retsept on hoolikalt valitud veinipärmide individuaalseks toitumisvajaduseks, mida vajatakse käärimise ajal.</a:t>
            </a:r>
            <a:br>
              <a:rPr lang="et-EE" sz="8000" dirty="0"/>
            </a:br>
            <a:r>
              <a:rPr lang="et-EE" sz="8000" b="1" dirty="0"/>
              <a:t>Sidrunhape</a:t>
            </a:r>
            <a:r>
              <a:rPr lang="en-US" sz="8000" b="1" dirty="0"/>
              <a:t> </a:t>
            </a:r>
            <a:r>
              <a:rPr lang="et-EE" sz="8000" dirty="0"/>
              <a:t>– lisada lõplikule veinile, kui vein ei ole  piisavalt happeline. Komplekti kuulub 1 x 45 g kotike, korraga tuleb lisada ainult 1 tl ja enne täiendava sidrunhappe lisamist maitsta veini – vt juhiseid 10.</a:t>
            </a:r>
            <a:br>
              <a:rPr lang="et-EE" sz="8000" dirty="0"/>
            </a:br>
            <a:r>
              <a:rPr lang="et-EE" sz="8000" b="1" dirty="0"/>
              <a:t>Stabilisaator </a:t>
            </a:r>
            <a:r>
              <a:rPr lang="et-EE" sz="8000" dirty="0"/>
              <a:t>– ei lase veinil uuesti käima minna peale käärimise lõppu (lisatakse alles peale käärimist!) .</a:t>
            </a:r>
            <a:endParaRPr lang="en-US" sz="8000" dirty="0"/>
          </a:p>
          <a:p>
            <a:r>
              <a:rPr lang="et-EE" sz="8000" b="1" dirty="0" err="1"/>
              <a:t>Selitajad</a:t>
            </a:r>
            <a:r>
              <a:rPr lang="et-EE" sz="8000" b="1" dirty="0"/>
              <a:t> (2 tüüpi) </a:t>
            </a:r>
            <a:r>
              <a:rPr lang="et-EE" sz="8000" dirty="0"/>
              <a:t>– veini puhastamiseks ja selitamiseks</a:t>
            </a:r>
          </a:p>
          <a:p>
            <a:pPr marL="0" indent="0">
              <a:buNone/>
            </a:pPr>
            <a:br>
              <a:rPr lang="et-EE" sz="8000" dirty="0"/>
            </a:br>
            <a:endParaRPr lang="et-EE" dirty="0"/>
          </a:p>
        </p:txBody>
      </p:sp>
    </p:spTree>
    <p:extLst>
      <p:ext uri="{BB962C8B-B14F-4D97-AF65-F5344CB8AC3E}">
        <p14:creationId xmlns:p14="http://schemas.microsoft.com/office/powerpoint/2010/main" val="15571346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3198"/>
            <a:ext cx="8003232" cy="45719"/>
          </a:xfrm>
        </p:spPr>
        <p:txBody>
          <a:bodyPr>
            <a:normAutofit fontScale="90000"/>
          </a:bodyPr>
          <a:lstStyle/>
          <a:p>
            <a:endParaRPr lang="et-EE" dirty="0"/>
          </a:p>
        </p:txBody>
      </p:sp>
      <p:sp>
        <p:nvSpPr>
          <p:cNvPr id="3" name="Content Placeholder 2"/>
          <p:cNvSpPr>
            <a:spLocks noGrp="1"/>
          </p:cNvSpPr>
          <p:nvPr>
            <p:ph idx="1"/>
          </p:nvPr>
        </p:nvSpPr>
        <p:spPr>
          <a:xfrm>
            <a:off x="323528" y="188640"/>
            <a:ext cx="8373616" cy="6264696"/>
          </a:xfrm>
        </p:spPr>
        <p:txBody>
          <a:bodyPr>
            <a:normAutofit fontScale="25000" lnSpcReduction="20000"/>
          </a:bodyPr>
          <a:lstStyle/>
          <a:p>
            <a:pPr marL="137160" indent="0">
              <a:buNone/>
            </a:pPr>
            <a:endParaRPr lang="et-EE" sz="8000" dirty="0"/>
          </a:p>
          <a:p>
            <a:r>
              <a:rPr lang="et-EE" sz="8000" b="1" dirty="0"/>
              <a:t>Retseptid</a:t>
            </a:r>
            <a:br>
              <a:rPr lang="et-EE" sz="8000" b="1" dirty="0"/>
            </a:br>
            <a:r>
              <a:rPr lang="et-EE" sz="8000" b="1" dirty="0"/>
              <a:t>Õunavein </a:t>
            </a:r>
            <a:r>
              <a:rPr lang="et-EE" sz="8000" b="1" dirty="0" err="1"/>
              <a:t>– </a:t>
            </a:r>
            <a:r>
              <a:rPr lang="et-EE" sz="8000" dirty="0" err="1"/>
              <a:t>Naturaalne</a:t>
            </a:r>
            <a:r>
              <a:rPr lang="et-EE" sz="8000" dirty="0"/>
              <a:t> 13 kg õunu, 2,5 kg suhkrut. Dessert 14 kg õunu, 4,5kg </a:t>
            </a:r>
            <a:r>
              <a:rPr lang="et-EE" sz="8000" dirty="0" err="1"/>
              <a:t>suhkrut. </a:t>
            </a:r>
            <a:r>
              <a:rPr lang="et-EE" sz="8000" b="1" dirty="0"/>
              <a:t>Mustasõstra </a:t>
            </a:r>
            <a:r>
              <a:rPr lang="et-EE" sz="8000" b="1" dirty="0" err="1"/>
              <a:t>vein</a:t>
            </a:r>
            <a:r>
              <a:rPr lang="et-EE" sz="8000" dirty="0" err="1"/>
              <a:t> –</a:t>
            </a:r>
            <a:r>
              <a:rPr lang="et-EE" sz="8000" dirty="0"/>
              <a:t> Naturaalne 7 kg sõstraid, 3,5kg suhkrut, Dessert 9 kg marju, 5,5kg suhkrut.  </a:t>
            </a:r>
            <a:r>
              <a:rPr lang="et-EE" sz="8000" b="1" dirty="0"/>
              <a:t>Punasesõstra vein </a:t>
            </a:r>
            <a:r>
              <a:rPr lang="et-EE" sz="8000" b="1" dirty="0" err="1"/>
              <a:t>–</a:t>
            </a:r>
            <a:r>
              <a:rPr lang="et-EE" sz="8000" dirty="0" err="1"/>
              <a:t> </a:t>
            </a:r>
            <a:r>
              <a:rPr lang="et-EE" sz="8000" dirty="0"/>
              <a:t> Naturaalne 8kg sõstraid, 3 kg suhkrut. Dessert 12 kg sõstraid, 5,5 kg </a:t>
            </a:r>
            <a:r>
              <a:rPr lang="et-EE" sz="8000" dirty="0" err="1"/>
              <a:t>suhkrut. </a:t>
            </a:r>
            <a:r>
              <a:rPr lang="et-EE" sz="8000" b="1" dirty="0"/>
              <a:t>Kirsivein – </a:t>
            </a:r>
            <a:r>
              <a:rPr lang="et-EE" sz="8000" dirty="0"/>
              <a:t>14 kg kirsse, 5,5kg </a:t>
            </a:r>
            <a:r>
              <a:rPr lang="et-EE" sz="8000" dirty="0" err="1"/>
              <a:t>suhkrut. </a:t>
            </a:r>
            <a:r>
              <a:rPr lang="et-EE" sz="8000" b="1" dirty="0"/>
              <a:t>Ploomivein </a:t>
            </a:r>
            <a:r>
              <a:rPr lang="et-EE" sz="8000" b="1" dirty="0" err="1"/>
              <a:t>– </a:t>
            </a:r>
            <a:r>
              <a:rPr lang="et-EE" sz="8000" dirty="0" err="1"/>
              <a:t>Naturaal</a:t>
            </a:r>
            <a:r>
              <a:rPr lang="et-EE" sz="8000" dirty="0"/>
              <a:t> 12 kg ploome, 3 kg suhkrut, Dessert 14 kg ploome, 5 kg </a:t>
            </a:r>
            <a:r>
              <a:rPr lang="et-EE" sz="8000" dirty="0" err="1"/>
              <a:t>suhkrut </a:t>
            </a:r>
            <a:r>
              <a:rPr lang="et-EE" sz="8000" b="1" dirty="0" err="1"/>
              <a:t>Tikrivein </a:t>
            </a:r>
            <a:r>
              <a:rPr lang="et-EE" sz="8000" dirty="0" err="1"/>
              <a:t>–</a:t>
            </a:r>
            <a:r>
              <a:rPr lang="et-EE" sz="8000" dirty="0"/>
              <a:t> </a:t>
            </a:r>
            <a:r>
              <a:rPr lang="et-EE" sz="8000" dirty="0" err="1"/>
              <a:t>Naturaal</a:t>
            </a:r>
            <a:r>
              <a:rPr lang="et-EE" sz="8000" dirty="0"/>
              <a:t> 8kg tikreid, 3 kg suhkrut, dessert 8kg tikreid, 5 kg suhkrut.  </a:t>
            </a:r>
            <a:r>
              <a:rPr lang="et-EE" sz="8000" b="1" dirty="0" err="1"/>
              <a:t>Rosinavein </a:t>
            </a:r>
            <a:r>
              <a:rPr lang="et-EE" sz="8000" dirty="0" err="1"/>
              <a:t>–</a:t>
            </a:r>
            <a:r>
              <a:rPr lang="et-EE" sz="8000" dirty="0"/>
              <a:t> 5,3 kg rosinaid, 4,3 kg </a:t>
            </a:r>
            <a:r>
              <a:rPr lang="et-EE" sz="8000" dirty="0" err="1"/>
              <a:t>suhkrut </a:t>
            </a:r>
            <a:r>
              <a:rPr lang="et-EE" sz="8000" b="1" dirty="0" err="1"/>
              <a:t>Maasikavein</a:t>
            </a:r>
            <a:r>
              <a:rPr lang="et-EE" sz="8000" b="1" dirty="0"/>
              <a:t> –</a:t>
            </a:r>
            <a:r>
              <a:rPr lang="et-EE" sz="8000" dirty="0"/>
              <a:t> 7,5kg maasikaid, 4,3kg suhkrut</a:t>
            </a:r>
          </a:p>
          <a:p>
            <a:pPr marL="0" indent="0">
              <a:buNone/>
            </a:pPr>
            <a:r>
              <a:rPr lang="et-EE" sz="8000" dirty="0"/>
              <a:t>Kasutusjuhend</a:t>
            </a:r>
            <a:r>
              <a:rPr lang="en-US" sz="8000" dirty="0"/>
              <a:t>:</a:t>
            </a:r>
          </a:p>
          <a:p>
            <a:pPr marL="432000" indent="-432000">
              <a:buFont typeface="+mj-lt"/>
              <a:buAutoNum type="arabicPeriod"/>
            </a:pPr>
            <a:r>
              <a:rPr lang="et-EE" sz="8000" dirty="0"/>
              <a:t>Puuviljad või marjad tuleb puhastada vartest</a:t>
            </a:r>
            <a:r>
              <a:rPr lang="et-EE" sz="8000" b="1" dirty="0"/>
              <a:t>, </a:t>
            </a:r>
            <a:r>
              <a:rPr lang="et-EE" sz="8000" dirty="0"/>
              <a:t>soovikorral ka südamikest, hoolikalt pesta ja purustada. Kallata </a:t>
            </a:r>
            <a:r>
              <a:rPr lang="et-EE" sz="8000" dirty="0" err="1"/>
              <a:t>kääritusnõusse</a:t>
            </a:r>
            <a:r>
              <a:rPr lang="et-EE" sz="8000" dirty="0"/>
              <a:t> ja lisada 5L keevat vett ning sega.</a:t>
            </a:r>
            <a:endParaRPr lang="en-US" sz="8000" b="1" dirty="0"/>
          </a:p>
          <a:p>
            <a:pPr marL="432000" indent="-432000">
              <a:buFont typeface="+mj-lt"/>
              <a:buAutoNum type="arabicPeriod"/>
            </a:pPr>
            <a:r>
              <a:rPr lang="et-EE" sz="8000" dirty="0"/>
              <a:t>Lisa 2 kg suhkrut ja sega 2-3 minutit. Lisa külma vett, nii et puuviljad/marjad oleks kaetud (mitte liiga palju, kui kahtled, siis pigem vähem). Sega korralikult ja lase jahtuda 50C </a:t>
            </a:r>
            <a:r>
              <a:rPr lang="et-EE" sz="8000" dirty="0" err="1"/>
              <a:t>ni</a:t>
            </a:r>
            <a:r>
              <a:rPr lang="et-EE" sz="8000" dirty="0"/>
              <a:t>. Kui segu on langenud alla 50C lisa Ensüümi (</a:t>
            </a:r>
            <a:r>
              <a:rPr lang="et-EE" sz="8000" dirty="0" err="1"/>
              <a:t>Enzyme</a:t>
            </a:r>
            <a:r>
              <a:rPr lang="et-EE" sz="8000" dirty="0"/>
              <a:t>) pakike ja sega korralikult. Lase tund aega seista ja sega uuesti. </a:t>
            </a:r>
            <a:endParaRPr lang="en-US" sz="8000" dirty="0"/>
          </a:p>
          <a:p>
            <a:pPr marL="432000" indent="-432000">
              <a:buFont typeface="+mj-lt"/>
              <a:buAutoNum type="arabicPeriod"/>
            </a:pPr>
            <a:r>
              <a:rPr lang="et-EE" sz="8000" dirty="0"/>
              <a:t>Pärast tunniajalist seismist lisa vett , kuni nõus olev vedeliku kogus on 20 l. Sega uuesti korralikult ning oota, kuni vedeliku temperatuur on langenud alla 30C </a:t>
            </a:r>
          </a:p>
        </p:txBody>
      </p:sp>
    </p:spTree>
    <p:extLst>
      <p:ext uri="{BB962C8B-B14F-4D97-AF65-F5344CB8AC3E}">
        <p14:creationId xmlns:p14="http://schemas.microsoft.com/office/powerpoint/2010/main" val="40694468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3198"/>
            <a:ext cx="8003232" cy="45719"/>
          </a:xfrm>
        </p:spPr>
        <p:txBody>
          <a:bodyPr>
            <a:normAutofit fontScale="90000"/>
          </a:bodyPr>
          <a:lstStyle/>
          <a:p>
            <a:endParaRPr lang="et-EE" dirty="0"/>
          </a:p>
        </p:txBody>
      </p:sp>
      <p:sp>
        <p:nvSpPr>
          <p:cNvPr id="3" name="Content Placeholder 2"/>
          <p:cNvSpPr>
            <a:spLocks noGrp="1"/>
          </p:cNvSpPr>
          <p:nvPr>
            <p:ph idx="1"/>
          </p:nvPr>
        </p:nvSpPr>
        <p:spPr>
          <a:xfrm>
            <a:off x="323528" y="188640"/>
            <a:ext cx="8373616" cy="6264696"/>
          </a:xfrm>
        </p:spPr>
        <p:txBody>
          <a:bodyPr>
            <a:normAutofit fontScale="25000" lnSpcReduction="20000"/>
          </a:bodyPr>
          <a:lstStyle/>
          <a:p>
            <a:pPr marL="432000" indent="-432000">
              <a:buFont typeface="+mj-lt"/>
              <a:buAutoNum type="arabicPeriod" startAt="4"/>
            </a:pPr>
            <a:r>
              <a:rPr lang="et-EE" sz="8000" dirty="0"/>
              <a:t>Puista ettevaatlikult peale </a:t>
            </a:r>
            <a:r>
              <a:rPr lang="et-EE" sz="8000" dirty="0" err="1"/>
              <a:t>Bentoniit</a:t>
            </a:r>
            <a:r>
              <a:rPr lang="et-EE" sz="8000" dirty="0"/>
              <a:t> (</a:t>
            </a:r>
            <a:r>
              <a:rPr lang="et-EE" sz="8000" dirty="0" err="1"/>
              <a:t>Bentonite</a:t>
            </a:r>
            <a:r>
              <a:rPr lang="et-EE" sz="8000" dirty="0"/>
              <a:t>) ja Veinipärm (Wine </a:t>
            </a:r>
            <a:r>
              <a:rPr lang="et-EE" sz="8000" dirty="0" err="1"/>
              <a:t>yeast</a:t>
            </a:r>
            <a:r>
              <a:rPr lang="et-EE" sz="8000" dirty="0"/>
              <a:t> &amp; </a:t>
            </a:r>
            <a:r>
              <a:rPr lang="et-EE" sz="8000" dirty="0" err="1"/>
              <a:t>Nutrient</a:t>
            </a:r>
            <a:r>
              <a:rPr lang="et-EE" sz="8000" dirty="0"/>
              <a:t>). Sega korralikult.</a:t>
            </a:r>
            <a:endParaRPr lang="en-US" sz="8000" dirty="0"/>
          </a:p>
          <a:p>
            <a:pPr marL="432000" indent="-432000">
              <a:buFont typeface="+mj-lt"/>
              <a:buAutoNum type="arabicPeriod" startAt="4"/>
            </a:pPr>
            <a:r>
              <a:rPr lang="et-EE" sz="8000" dirty="0"/>
              <a:t>Sulge ämber kaanega ja lisa vesilukk, täida pool vesilukust veega. Lase käärida 5 päeva temperatuuril 20C-25C</a:t>
            </a:r>
          </a:p>
          <a:p>
            <a:r>
              <a:rPr lang="et-EE" sz="8000" dirty="0"/>
              <a:t>Pärast 5 päeva steriliseeri teine </a:t>
            </a:r>
            <a:r>
              <a:rPr lang="et-EE" sz="8000" dirty="0" err="1"/>
              <a:t>kääritusnõus</a:t>
            </a:r>
            <a:r>
              <a:rPr lang="et-EE" sz="8000" dirty="0"/>
              <a:t> ja lahusta sinna ülejäänud retseptis näidatud suhkur 4 liitris kuumas vees. Lase jahtuda, kuniks temperatuur on alla 40C</a:t>
            </a:r>
          </a:p>
          <a:p>
            <a:r>
              <a:rPr lang="et-EE" sz="8000" dirty="0"/>
              <a:t>Sifooni vein esimesest nõust teise nõusse, võib kasutada ka kurnamiskotti puuviljaosakeste eemaldamiseks. Vajadusel lisa vett, et täituks 23L.</a:t>
            </a:r>
          </a:p>
          <a:p>
            <a:r>
              <a:rPr lang="et-EE" sz="8000" dirty="0"/>
              <a:t>Sulge ämber kaanega ja lisa vesilukk, täida pool vesilukust veega. Lase käärida 5 päeva temperatuuril 20C-25C. Temperatuuri kontrollimine on väga oluline hea tulemuse saamiseks. Alla 20C juures kääritades kestab käärimine oluliselt kauem. Alla 15C jääb käärimine seisma. Üle 25C juures kääritades veini kvaliteet alaneb. Parim on hoida ühtlast temperatuuri.</a:t>
            </a:r>
          </a:p>
          <a:p>
            <a:r>
              <a:rPr lang="et-EE" sz="8000" dirty="0"/>
              <a:t>pärast 5 päeva käärimist (eelmise etapiga kokku 10 päeva) maitse oma veini. Kui see tundub kuiv, siis jätka punktist 9. Kui see tundub magus, siis pane kaas uuesti peale ja lase veel mõni päev käärida. Kui veini maitse on kuiv, siis õhulukus peaks olema mullitamine läbi ja käärimine on lõppenud. Vein on veel hägune, aga võib juba vaikselt hakata selginema. Järgmiseks etapiks peab käärimine olema kindlasti lõppenud. Kui kahtled, lase mõned päevad veel veinil seista ja käärida.</a:t>
            </a:r>
          </a:p>
        </p:txBody>
      </p:sp>
    </p:spTree>
    <p:extLst>
      <p:ext uri="{BB962C8B-B14F-4D97-AF65-F5344CB8AC3E}">
        <p14:creationId xmlns:p14="http://schemas.microsoft.com/office/powerpoint/2010/main" val="6848612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3198"/>
            <a:ext cx="8003232" cy="45719"/>
          </a:xfrm>
        </p:spPr>
        <p:txBody>
          <a:bodyPr>
            <a:normAutofit fontScale="90000"/>
          </a:bodyPr>
          <a:lstStyle/>
          <a:p>
            <a:endParaRPr lang="et-EE" dirty="0"/>
          </a:p>
        </p:txBody>
      </p:sp>
      <p:sp>
        <p:nvSpPr>
          <p:cNvPr id="3" name="Content Placeholder 2"/>
          <p:cNvSpPr>
            <a:spLocks noGrp="1"/>
          </p:cNvSpPr>
          <p:nvPr>
            <p:ph idx="1"/>
          </p:nvPr>
        </p:nvSpPr>
        <p:spPr>
          <a:xfrm>
            <a:off x="323528" y="188640"/>
            <a:ext cx="8373616" cy="6264696"/>
          </a:xfrm>
        </p:spPr>
        <p:txBody>
          <a:bodyPr>
            <a:normAutofit fontScale="25000" lnSpcReduction="20000"/>
          </a:bodyPr>
          <a:lstStyle/>
          <a:p>
            <a:r>
              <a:rPr lang="et-EE" sz="8000" dirty="0"/>
              <a:t>  </a:t>
            </a:r>
            <a:r>
              <a:rPr lang="et-EE" sz="8000" b="1" dirty="0"/>
              <a:t>(</a:t>
            </a:r>
            <a:r>
              <a:rPr lang="et-EE" sz="8000" b="1" dirty="0" err="1"/>
              <a:t>Stabiliser) </a:t>
            </a:r>
            <a:r>
              <a:rPr lang="et-EE" sz="8000" dirty="0" err="1"/>
              <a:t>ja</a:t>
            </a:r>
            <a:r>
              <a:rPr lang="et-EE" sz="8000" dirty="0"/>
              <a:t> sega korralikult läbi. </a:t>
            </a:r>
            <a:r>
              <a:rPr lang="et-EE" sz="8000" dirty="0" err="1"/>
              <a:t>Lisa </a:t>
            </a:r>
            <a:r>
              <a:rPr lang="et-EE" sz="8000" b="1" dirty="0" err="1"/>
              <a:t>selitusaine</a:t>
            </a:r>
            <a:r>
              <a:rPr lang="et-EE" sz="8000" b="1" dirty="0"/>
              <a:t> 1 (</a:t>
            </a:r>
            <a:r>
              <a:rPr lang="et-EE" sz="8000" b="1" dirty="0" err="1"/>
              <a:t>Fining</a:t>
            </a:r>
            <a:r>
              <a:rPr lang="et-EE" sz="8000" b="1" dirty="0"/>
              <a:t> </a:t>
            </a:r>
            <a:r>
              <a:rPr lang="et-EE" sz="8000" b="1" dirty="0" err="1"/>
              <a:t>A) </a:t>
            </a:r>
            <a:r>
              <a:rPr lang="et-EE" sz="8000" dirty="0" err="1"/>
              <a:t>otse</a:t>
            </a:r>
            <a:r>
              <a:rPr lang="et-EE" sz="8000" dirty="0"/>
              <a:t> veinile ja sega </a:t>
            </a:r>
            <a:r>
              <a:rPr lang="et-EE" sz="8000" dirty="0" err="1"/>
              <a:t>korrlaikult</a:t>
            </a:r>
            <a:r>
              <a:rPr lang="et-EE" sz="8000" dirty="0"/>
              <a:t>, et veinist väljuksid gaasid. Lase tund aega seista.</a:t>
            </a:r>
            <a:br>
              <a:rPr lang="et-EE" sz="8000" dirty="0"/>
            </a:br>
            <a:r>
              <a:rPr lang="et-EE" sz="8000" dirty="0"/>
              <a:t>Pärast tunniajast seismist </a:t>
            </a:r>
            <a:r>
              <a:rPr lang="et-EE" sz="8000" dirty="0" err="1"/>
              <a:t>lisa </a:t>
            </a:r>
            <a:r>
              <a:rPr lang="et-EE" sz="8000" b="1" dirty="0" err="1"/>
              <a:t>selitusaine</a:t>
            </a:r>
            <a:r>
              <a:rPr lang="et-EE" sz="8000" b="1" dirty="0"/>
              <a:t> 2 (</a:t>
            </a:r>
            <a:r>
              <a:rPr lang="et-EE" sz="8000" b="1" dirty="0" err="1"/>
              <a:t>Fining</a:t>
            </a:r>
            <a:r>
              <a:rPr lang="et-EE" sz="8000" b="1" dirty="0"/>
              <a:t> </a:t>
            </a:r>
            <a:r>
              <a:rPr lang="et-EE" sz="8000" b="1" dirty="0" err="1"/>
              <a:t>B) </a:t>
            </a:r>
            <a:r>
              <a:rPr lang="et-EE" sz="8000" dirty="0" err="1"/>
              <a:t>ja</a:t>
            </a:r>
            <a:r>
              <a:rPr lang="et-EE" sz="8000" dirty="0"/>
              <a:t> sega vaikselt ainult 30 sekundit. Nüüd pane kaas uuesti peale ja lase veinil selgineda. Ära liigu järgmisse etappi, enne kui vein on täiesti selge (võtab enamasti 2-3 päeva), võib võtta kauem, kui gaasid ei saanud korralikult välja eelmises etapis.</a:t>
            </a:r>
            <a:br>
              <a:rPr lang="et-EE" sz="8000" dirty="0"/>
            </a:br>
            <a:r>
              <a:rPr lang="et-EE" sz="8000" dirty="0"/>
              <a:t>10. Kui vein on selge, tuleb vein sifoonida teise nõusse. Selle protseduuriga eraldatakse selginenud vein põhja ladestunud settest.</a:t>
            </a:r>
          </a:p>
          <a:p>
            <a:r>
              <a:rPr lang="et-EE" sz="8000" dirty="0"/>
              <a:t>Vajadusel saab veini magusust ja happelisust reguleerida.</a:t>
            </a:r>
            <a:br>
              <a:rPr lang="et-EE" sz="8000" dirty="0"/>
            </a:br>
            <a:r>
              <a:rPr lang="et-EE" sz="8000" b="1" dirty="0" err="1"/>
              <a:t>Järelmagustamiseks</a:t>
            </a:r>
            <a:r>
              <a:rPr lang="et-EE" sz="8000" dirty="0" err="1"/>
              <a:t> –</a:t>
            </a:r>
            <a:r>
              <a:rPr lang="et-EE" sz="8000" dirty="0"/>
              <a:t> maitse veini, kas vein on Sinu jaoks piisavalt magus. Kui magusus on sobiv, vaata järgmist etappi. Kui vein ei ole piisavalt magus (mis on täiesti normaalne), lisa veinile klaasitäis suhkrut, sega kuni see on täielikult lahustunud ja proovi uuesti. Korda vajadusel protseduuri, kuni soovitud maitse on saavutatud.</a:t>
            </a:r>
          </a:p>
          <a:p>
            <a:r>
              <a:rPr lang="et-EE" sz="8000" dirty="0"/>
              <a:t>Ära karda lisada esimest klaasitäit suhkrut. On oluline, et veinis on piisavalt magusust, et maitse oleks tasakaalus. Ära hinda hetkel veini kvaliteeti – vein maitseb täiesti teistmoodi, kui ta on saanud 3-4 nädalat laagerduda.</a:t>
            </a:r>
            <a:br>
              <a:rPr lang="et-EE" sz="8000" dirty="0"/>
            </a:br>
            <a:r>
              <a:rPr lang="et-EE" sz="8000" b="1" dirty="0"/>
              <a:t>Happelisuse reguleerimine</a:t>
            </a:r>
            <a:br>
              <a:rPr lang="et-EE" sz="8000" dirty="0"/>
            </a:br>
            <a:r>
              <a:rPr lang="et-EE" sz="8000" dirty="0"/>
              <a:t>Maitse veini, kas sellel on piisavalt happelisust Sinu maitse jaoks. Kui ei, siis tuleb lisada sidrunihapet. (esialgu mitte rohkem, kui teelusika jagu). Sega korralikult ja maitse uuesti. Korda protseduuri, kuni maitse on sobiv.</a:t>
            </a:r>
            <a:br>
              <a:rPr lang="et-EE" sz="8000" dirty="0"/>
            </a:br>
            <a:endParaRPr lang="et-EE" dirty="0"/>
          </a:p>
        </p:txBody>
      </p:sp>
    </p:spTree>
    <p:extLst>
      <p:ext uri="{BB962C8B-B14F-4D97-AF65-F5344CB8AC3E}">
        <p14:creationId xmlns:p14="http://schemas.microsoft.com/office/powerpoint/2010/main" val="1045358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a:xfrm>
            <a:off x="457200" y="260648"/>
            <a:ext cx="8229600" cy="6048712"/>
          </a:xfrm>
        </p:spPr>
        <p:txBody>
          <a:bodyPr>
            <a:normAutofit/>
          </a:bodyPr>
          <a:lstStyle/>
          <a:p>
            <a:r>
              <a:rPr lang="et-EE" sz="2000" dirty="0">
                <a:latin typeface="Arial" panose="020B0604020202020204" pitchFamily="34" charset="0"/>
                <a:cs typeface="Arial" panose="020B0604020202020204" pitchFamily="34" charset="0"/>
              </a:rPr>
              <a:t>ning mõned vanemad ja uuemad mõdu retseptid proovimiseks.</a:t>
            </a:r>
          </a:p>
          <a:p>
            <a:r>
              <a:rPr lang="et-EE" sz="2000" dirty="0">
                <a:latin typeface="Arial" panose="020B0604020202020204" pitchFamily="34" charset="0"/>
                <a:cs typeface="Arial" panose="020B0604020202020204" pitchFamily="34" charset="0"/>
              </a:rPr>
              <a:t>Meeveini valmistamise õpetus ja retseptid.</a:t>
            </a:r>
          </a:p>
          <a:p>
            <a:r>
              <a:rPr lang="et-EE" sz="2000" dirty="0">
                <a:latin typeface="Arial" panose="020B0604020202020204" pitchFamily="34" charset="0"/>
                <a:cs typeface="Arial" panose="020B0604020202020204" pitchFamily="34" charset="0"/>
              </a:rPr>
              <a:t>Päeva lõpetuseks veinide degusteerimine.</a:t>
            </a:r>
          </a:p>
          <a:p>
            <a:endParaRPr lang="et-EE" sz="2000" dirty="0"/>
          </a:p>
        </p:txBody>
      </p:sp>
    </p:spTree>
    <p:extLst>
      <p:ext uri="{BB962C8B-B14F-4D97-AF65-F5344CB8AC3E}">
        <p14:creationId xmlns:p14="http://schemas.microsoft.com/office/powerpoint/2010/main" val="37889259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3198"/>
            <a:ext cx="8003232" cy="45719"/>
          </a:xfrm>
        </p:spPr>
        <p:txBody>
          <a:bodyPr>
            <a:normAutofit fontScale="90000"/>
          </a:bodyPr>
          <a:lstStyle/>
          <a:p>
            <a:endParaRPr lang="et-EE" dirty="0"/>
          </a:p>
        </p:txBody>
      </p:sp>
      <p:sp>
        <p:nvSpPr>
          <p:cNvPr id="3" name="Content Placeholder 2"/>
          <p:cNvSpPr>
            <a:spLocks noGrp="1"/>
          </p:cNvSpPr>
          <p:nvPr>
            <p:ph idx="1"/>
          </p:nvPr>
        </p:nvSpPr>
        <p:spPr>
          <a:xfrm>
            <a:off x="323528" y="188640"/>
            <a:ext cx="8373616" cy="6264696"/>
          </a:xfrm>
        </p:spPr>
        <p:txBody>
          <a:bodyPr>
            <a:normAutofit/>
          </a:bodyPr>
          <a:lstStyle/>
          <a:p>
            <a:r>
              <a:rPr lang="et-EE" sz="2200" dirty="0"/>
              <a:t>On täiesti normaalne, kui sidrunihapet lisada ei ole vaja. Puuviljades on endas naturaalseid happeid enamasti piisavalt.</a:t>
            </a:r>
          </a:p>
          <a:p>
            <a:r>
              <a:rPr lang="et-EE" sz="2200" dirty="0"/>
              <a:t>12. Nüüd on vein valmis </a:t>
            </a:r>
            <a:r>
              <a:rPr lang="et-EE" sz="2200" dirty="0" err="1"/>
              <a:t>pudeldamiseks</a:t>
            </a:r>
            <a:r>
              <a:rPr lang="et-EE" sz="2200" dirty="0"/>
              <a:t>. Kasutada võid klaaspudeleid või </a:t>
            </a:r>
            <a:r>
              <a:rPr lang="et-EE" sz="2200" dirty="0" err="1"/>
              <a:t>alumiinimum</a:t>
            </a:r>
            <a:r>
              <a:rPr lang="et-EE" sz="2200" dirty="0"/>
              <a:t> veinikotte. Pudelid, sifoon ka korgid tuleb enne villimist steriliseerida.</a:t>
            </a:r>
          </a:p>
          <a:p>
            <a:r>
              <a:rPr lang="et-EE" sz="2200" b="1" dirty="0"/>
              <a:t>Serveerimine</a:t>
            </a:r>
            <a:br>
              <a:rPr lang="et-EE" sz="2200" dirty="0"/>
            </a:br>
            <a:r>
              <a:rPr lang="et-EE" sz="2200" dirty="0"/>
              <a:t>Vein on valmis serveerimiseks, aga selle maitse paraneb veel 3 kuud, kui seda hoida jahedas, pimedas kohas. Punasele veinile sobiv serveerimistemperatuur on 15C – 18C, valgele ja roosale veinile 8C – 12C.</a:t>
            </a:r>
          </a:p>
          <a:p>
            <a:endParaRPr lang="et-EE" dirty="0"/>
          </a:p>
        </p:txBody>
      </p:sp>
    </p:spTree>
    <p:extLst>
      <p:ext uri="{BB962C8B-B14F-4D97-AF65-F5344CB8AC3E}">
        <p14:creationId xmlns:p14="http://schemas.microsoft.com/office/powerpoint/2010/main" val="8855823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latin typeface="Algerian" pitchFamily="82" charset="0"/>
              </a:rPr>
              <a:t>Kasutatud kirjandus</a:t>
            </a: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t-EE" sz="2000" dirty="0" err="1">
                <a:latin typeface="Arial" panose="020B0604020202020204" pitchFamily="34" charset="0"/>
                <a:cs typeface="Arial" panose="020B0604020202020204" pitchFamily="34" charset="0"/>
              </a:rPr>
              <a:t>Niiberg</a:t>
            </a:r>
            <a:r>
              <a:rPr lang="et-EE" sz="2000" dirty="0">
                <a:latin typeface="Arial" panose="020B0604020202020204" pitchFamily="34" charset="0"/>
                <a:cs typeface="Arial" panose="020B0604020202020204" pitchFamily="34" charset="0"/>
              </a:rPr>
              <a:t>, T.  Kodused rüüped ja napsud</a:t>
            </a:r>
            <a:br>
              <a:rPr lang="en-US" sz="2000" dirty="0">
                <a:latin typeface="Arial" panose="020B0604020202020204" pitchFamily="34" charset="0"/>
                <a:cs typeface="Arial" panose="020B0604020202020204" pitchFamily="34" charset="0"/>
              </a:rPr>
            </a:br>
            <a:r>
              <a:rPr lang="et-EE" sz="2000" dirty="0">
                <a:latin typeface="Arial" panose="020B0604020202020204" pitchFamily="34" charset="0"/>
                <a:cs typeface="Arial" panose="020B0604020202020204" pitchFamily="34" charset="0"/>
              </a:rPr>
              <a:t>Maalehe Raamat, 2005</a:t>
            </a:r>
            <a:endParaRPr lang="en-US" sz="2000" dirty="0">
              <a:latin typeface="Arial" panose="020B0604020202020204" pitchFamily="34" charset="0"/>
              <a:cs typeface="Arial" panose="020B0604020202020204" pitchFamily="34" charset="0"/>
            </a:endParaRPr>
          </a:p>
          <a:p>
            <a:pPr marL="457200" indent="-457200">
              <a:buFont typeface="+mj-lt"/>
              <a:buAutoNum type="arabicPeriod"/>
            </a:pPr>
            <a:r>
              <a:rPr lang="et-EE" sz="2000" dirty="0" err="1">
                <a:latin typeface="Arial" panose="020B0604020202020204" pitchFamily="34" charset="0"/>
                <a:cs typeface="Arial" panose="020B0604020202020204" pitchFamily="34" charset="0"/>
              </a:rPr>
              <a:t>Kuuler</a:t>
            </a:r>
            <a:r>
              <a:rPr lang="et-EE" sz="2000" dirty="0">
                <a:latin typeface="Arial" panose="020B0604020202020204" pitchFamily="34" charset="0"/>
                <a:cs typeface="Arial" panose="020B0604020202020204" pitchFamily="34" charset="0"/>
              </a:rPr>
              <a:t>, T.   Koduveini aabits</a:t>
            </a:r>
            <a:br>
              <a:rPr lang="en-US" sz="2000" dirty="0">
                <a:latin typeface="Arial" panose="020B0604020202020204" pitchFamily="34" charset="0"/>
                <a:cs typeface="Arial" panose="020B0604020202020204" pitchFamily="34" charset="0"/>
              </a:rPr>
            </a:br>
            <a:r>
              <a:rPr lang="et-EE" sz="2000" dirty="0">
                <a:latin typeface="Arial" panose="020B0604020202020204" pitchFamily="34" charset="0"/>
                <a:cs typeface="Arial" panose="020B0604020202020204" pitchFamily="34" charset="0"/>
              </a:rPr>
              <a:t>Eesti Ajalehed 2011</a:t>
            </a:r>
            <a:endParaRPr lang="en-US" sz="2000" dirty="0">
              <a:latin typeface="Arial" panose="020B0604020202020204" pitchFamily="34" charset="0"/>
              <a:cs typeface="Arial" panose="020B0604020202020204" pitchFamily="34" charset="0"/>
            </a:endParaRPr>
          </a:p>
          <a:p>
            <a:pPr marL="457200" indent="-457200">
              <a:buFont typeface="+mj-lt"/>
              <a:buAutoNum type="arabicPeriod"/>
            </a:pPr>
            <a:r>
              <a:rPr lang="et-EE" sz="2000" dirty="0" err="1">
                <a:latin typeface="Arial" panose="020B0604020202020204" pitchFamily="34" charset="0"/>
                <a:cs typeface="Arial" panose="020B0604020202020204" pitchFamily="34" charset="0"/>
              </a:rPr>
              <a:t>Grimes</a:t>
            </a:r>
            <a:r>
              <a:rPr lang="et-EE" sz="2000" dirty="0">
                <a:latin typeface="Arial" panose="020B0604020202020204" pitchFamily="34" charset="0"/>
                <a:cs typeface="Arial" panose="020B0604020202020204" pitchFamily="34" charset="0"/>
              </a:rPr>
              <a:t>,  B.  Koduveinid. Liköörid, siirupid ja limonaadid </a:t>
            </a:r>
            <a:br>
              <a:rPr lang="en-US" sz="2000" dirty="0">
                <a:latin typeface="Arial" panose="020B0604020202020204" pitchFamily="34" charset="0"/>
                <a:cs typeface="Arial" panose="020B0604020202020204" pitchFamily="34" charset="0"/>
              </a:rPr>
            </a:br>
            <a:r>
              <a:rPr lang="et-EE" sz="2000" dirty="0">
                <a:latin typeface="Arial" panose="020B0604020202020204" pitchFamily="34" charset="0"/>
                <a:cs typeface="Arial" panose="020B0604020202020204" pitchFamily="34" charset="0"/>
              </a:rPr>
              <a:t>Varrak, Tallinn, 2013</a:t>
            </a:r>
          </a:p>
          <a:p>
            <a:r>
              <a:rPr lang="et-EE" sz="2000" dirty="0">
                <a:latin typeface="Arial" panose="020B0604020202020204" pitchFamily="34" charset="0"/>
                <a:cs typeface="Arial" panose="020B0604020202020204" pitchFamily="34" charset="0"/>
              </a:rPr>
              <a:t>SIP veini ja õllepood koduleht</a:t>
            </a:r>
          </a:p>
          <a:p>
            <a:r>
              <a:rPr lang="en-US" sz="2000" dirty="0">
                <a:latin typeface="Arial" panose="020B0604020202020204" pitchFamily="34" charset="0"/>
                <a:cs typeface="Arial" panose="020B0604020202020204" pitchFamily="34" charset="0"/>
              </a:rPr>
              <a:t>W</a:t>
            </a:r>
            <a:r>
              <a:rPr lang="et-EE" sz="2000" dirty="0" err="1">
                <a:latin typeface="Arial" panose="020B0604020202020204" pitchFamily="34" charset="0"/>
                <a:cs typeface="Arial" panose="020B0604020202020204" pitchFamily="34" charset="0"/>
              </a:rPr>
              <a:t>ikipeedia</a:t>
            </a:r>
            <a:endParaRPr lang="et-EE" sz="2000" dirty="0">
              <a:latin typeface="Arial" panose="020B0604020202020204" pitchFamily="34" charset="0"/>
              <a:cs typeface="Arial" panose="020B0604020202020204" pitchFamily="34" charset="0"/>
            </a:endParaRPr>
          </a:p>
          <a:p>
            <a:r>
              <a:rPr lang="et-EE" sz="2000" dirty="0" err="1">
                <a:latin typeface="Arial" panose="020B0604020202020204" pitchFamily="34" charset="0"/>
                <a:cs typeface="Arial" panose="020B0604020202020204" pitchFamily="34" charset="0"/>
              </a:rPr>
              <a:t>Veinitee.ee</a:t>
            </a:r>
            <a:r>
              <a:rPr lang="et-EE" sz="2000" dirty="0">
                <a:latin typeface="Arial" panose="020B0604020202020204" pitchFamily="34" charset="0"/>
                <a:cs typeface="Arial" panose="020B0604020202020204" pitchFamily="34" charset="0"/>
              </a:rPr>
              <a:t>  koduleht</a:t>
            </a:r>
          </a:p>
        </p:txBody>
      </p:sp>
    </p:spTree>
    <p:extLst>
      <p:ext uri="{BB962C8B-B14F-4D97-AF65-F5344CB8AC3E}">
        <p14:creationId xmlns:p14="http://schemas.microsoft.com/office/powerpoint/2010/main" val="34330953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t-EE" dirty="0">
                <a:latin typeface="Algerian" panose="04020705040A02060702" pitchFamily="82" charset="0"/>
              </a:rPr>
              <a:t>Tarvikute ja pärmide müük ning Tellimine</a:t>
            </a:r>
          </a:p>
        </p:txBody>
      </p:sp>
      <p:sp>
        <p:nvSpPr>
          <p:cNvPr id="3" name="Content Placeholder 2"/>
          <p:cNvSpPr>
            <a:spLocks noGrp="1"/>
          </p:cNvSpPr>
          <p:nvPr>
            <p:ph idx="1"/>
          </p:nvPr>
        </p:nvSpPr>
        <p:spPr/>
        <p:txBody>
          <a:bodyPr>
            <a:normAutofit/>
          </a:bodyPr>
          <a:lstStyle/>
          <a:p>
            <a:r>
              <a:rPr lang="et-EE" sz="2000" b="1" dirty="0">
                <a:latin typeface="Arial" panose="020B0604020202020204" pitchFamily="34" charset="0"/>
                <a:cs typeface="Arial" panose="020B0604020202020204" pitchFamily="34" charset="0"/>
              </a:rPr>
              <a:t>Baltic </a:t>
            </a:r>
            <a:r>
              <a:rPr lang="et-EE" sz="2000" b="1" dirty="0" err="1">
                <a:latin typeface="Arial" panose="020B0604020202020204" pitchFamily="34" charset="0"/>
                <a:cs typeface="Arial" panose="020B0604020202020204" pitchFamily="34" charset="0"/>
              </a:rPr>
              <a:t>Brew</a:t>
            </a:r>
            <a:r>
              <a:rPr lang="et-EE" sz="2000" b="1" dirty="0">
                <a:latin typeface="Arial" panose="020B0604020202020204" pitchFamily="34" charset="0"/>
                <a:cs typeface="Arial" panose="020B0604020202020204" pitchFamily="34" charset="0"/>
              </a:rPr>
              <a:t>   ( endine nimi Pruulikeskus)  </a:t>
            </a:r>
            <a:r>
              <a:rPr lang="et-EE" sz="2000" b="1" dirty="0">
                <a:latin typeface="Arial" panose="020B0604020202020204" pitchFamily="34" charset="0"/>
                <a:cs typeface="Arial" panose="020B0604020202020204" pitchFamily="34" charset="0"/>
                <a:hlinkClick r:id="rId2"/>
              </a:rPr>
              <a:t>www.balticbrew</a:t>
            </a:r>
            <a:endParaRPr lang="et-EE" sz="2000" b="1" dirty="0">
              <a:latin typeface="Arial" panose="020B0604020202020204" pitchFamily="34" charset="0"/>
              <a:cs typeface="Arial" panose="020B0604020202020204" pitchFamily="34" charset="0"/>
            </a:endParaRPr>
          </a:p>
          <a:p>
            <a:r>
              <a:rPr lang="et-EE" sz="2000" b="1" dirty="0" err="1">
                <a:latin typeface="Arial" panose="020B0604020202020204" pitchFamily="34" charset="0"/>
                <a:cs typeface="Arial" panose="020B0604020202020204" pitchFamily="34" charset="0"/>
              </a:rPr>
              <a:t>Pruulimeitrid</a:t>
            </a:r>
            <a:r>
              <a:rPr lang="et-EE" sz="2000" b="1" dirty="0">
                <a:latin typeface="Arial" panose="020B0604020202020204" pitchFamily="34" charset="0"/>
                <a:cs typeface="Arial" panose="020B0604020202020204" pitchFamily="34" charset="0"/>
              </a:rPr>
              <a:t>     </a:t>
            </a:r>
            <a:r>
              <a:rPr lang="et-EE" sz="2000" b="1" dirty="0">
                <a:latin typeface="Arial" panose="020B0604020202020204" pitchFamily="34" charset="0"/>
                <a:cs typeface="Arial" panose="020B0604020202020204" pitchFamily="34" charset="0"/>
                <a:hlinkClick r:id="rId3"/>
              </a:rPr>
              <a:t>www.pruulimeistrid.ee</a:t>
            </a:r>
            <a:endParaRPr lang="et-EE" sz="2000" b="1" dirty="0">
              <a:latin typeface="Arial" panose="020B0604020202020204" pitchFamily="34" charset="0"/>
              <a:cs typeface="Arial" panose="020B0604020202020204" pitchFamily="34" charset="0"/>
            </a:endParaRPr>
          </a:p>
          <a:p>
            <a:r>
              <a:rPr lang="et-EE" sz="2000" b="1" dirty="0" err="1">
                <a:latin typeface="Arial" panose="020B0604020202020204" pitchFamily="34" charset="0"/>
                <a:cs typeface="Arial" panose="020B0604020202020204" pitchFamily="34" charset="0"/>
              </a:rPr>
              <a:t>Akciza.Net</a:t>
            </a:r>
            <a:r>
              <a:rPr lang="et-EE" sz="2000" b="1" dirty="0">
                <a:latin typeface="Arial" panose="020B0604020202020204" pitchFamily="34" charset="0"/>
                <a:cs typeface="Arial" panose="020B0604020202020204" pitchFamily="34" charset="0"/>
              </a:rPr>
              <a:t> </a:t>
            </a:r>
            <a:r>
              <a:rPr lang="en-US" sz="2000" b="1" dirty="0">
                <a:latin typeface="Arial" panose="020B0604020202020204" pitchFamily="34" charset="0"/>
                <a:cs typeface="Arial" panose="020B0604020202020204" pitchFamily="34" charset="0"/>
              </a:rPr>
              <a:t>    </a:t>
            </a:r>
            <a:r>
              <a:rPr lang="et-EE" sz="2000" b="1" dirty="0">
                <a:latin typeface="Arial" panose="020B0604020202020204" pitchFamily="34" charset="0"/>
                <a:cs typeface="Arial" panose="020B0604020202020204" pitchFamily="34" charset="0"/>
              </a:rPr>
              <a:t>   </a:t>
            </a:r>
            <a:r>
              <a:rPr lang="en-US" sz="2000" b="1" dirty="0">
                <a:latin typeface="Arial" panose="020B0604020202020204" pitchFamily="34" charset="0"/>
                <a:cs typeface="Arial" panose="020B0604020202020204" pitchFamily="34" charset="0"/>
              </a:rPr>
              <a:t> </a:t>
            </a:r>
            <a:r>
              <a:rPr lang="et-EE" sz="2000" b="1" dirty="0">
                <a:latin typeface="Arial" panose="020B0604020202020204" pitchFamily="34" charset="0"/>
                <a:cs typeface="Arial" panose="020B0604020202020204" pitchFamily="34" charset="0"/>
                <a:hlinkClick r:id="rId4"/>
              </a:rPr>
              <a:t>www.akciza.net</a:t>
            </a:r>
            <a:endParaRPr lang="et-EE" sz="2000" b="1" dirty="0">
              <a:latin typeface="Arial" panose="020B0604020202020204" pitchFamily="34" charset="0"/>
              <a:cs typeface="Arial" panose="020B0604020202020204" pitchFamily="34" charset="0"/>
            </a:endParaRPr>
          </a:p>
          <a:p>
            <a:r>
              <a:rPr lang="et-EE" sz="2000" b="1" dirty="0" err="1">
                <a:latin typeface="Arial" panose="020B0604020202020204" pitchFamily="34" charset="0"/>
                <a:cs typeface="Arial" panose="020B0604020202020204" pitchFamily="34" charset="0"/>
              </a:rPr>
              <a:t>Cider</a:t>
            </a:r>
            <a:r>
              <a:rPr lang="et-EE" sz="2000" b="1" dirty="0">
                <a:latin typeface="Arial" panose="020B0604020202020204" pitchFamily="34" charset="0"/>
                <a:cs typeface="Arial" panose="020B0604020202020204" pitchFamily="34" charset="0"/>
              </a:rPr>
              <a:t> </a:t>
            </a:r>
            <a:r>
              <a:rPr lang="et-EE" sz="2000" b="1" dirty="0" err="1">
                <a:latin typeface="Arial" panose="020B0604020202020204" pitchFamily="34" charset="0"/>
                <a:cs typeface="Arial" panose="020B0604020202020204" pitchFamily="34" charset="0"/>
              </a:rPr>
              <a:t>Mill</a:t>
            </a:r>
            <a:r>
              <a:rPr lang="et-EE" sz="2000" b="1" dirty="0">
                <a:latin typeface="Arial" panose="020B0604020202020204" pitchFamily="34" charset="0"/>
                <a:cs typeface="Arial" panose="020B0604020202020204" pitchFamily="34" charset="0"/>
              </a:rPr>
              <a:t> OÜ    </a:t>
            </a:r>
            <a:r>
              <a:rPr lang="et-EE" sz="2000" b="1" dirty="0">
                <a:latin typeface="Arial" panose="020B0604020202020204" pitchFamily="34" charset="0"/>
                <a:cs typeface="Arial" panose="020B0604020202020204" pitchFamily="34" charset="0"/>
                <a:hlinkClick r:id="rId5"/>
              </a:rPr>
              <a:t>www.cidermill.eu</a:t>
            </a:r>
            <a:endParaRPr lang="et-EE" sz="2000" b="1" dirty="0">
              <a:latin typeface="Arial" panose="020B0604020202020204" pitchFamily="34" charset="0"/>
              <a:cs typeface="Arial" panose="020B0604020202020204" pitchFamily="34" charset="0"/>
            </a:endParaRPr>
          </a:p>
          <a:p>
            <a:r>
              <a:rPr lang="et-EE" sz="2000" b="1" dirty="0" err="1">
                <a:latin typeface="Arial" panose="020B0604020202020204" pitchFamily="34" charset="0"/>
                <a:cs typeface="Arial" panose="020B0604020202020204" pitchFamily="34" charset="0"/>
              </a:rPr>
              <a:t>Magaziin</a:t>
            </a:r>
            <a:endParaRPr lang="et-EE" sz="2000" b="1" dirty="0">
              <a:latin typeface="Arial" panose="020B0604020202020204" pitchFamily="34" charset="0"/>
              <a:cs typeface="Arial" panose="020B0604020202020204" pitchFamily="34" charset="0"/>
            </a:endParaRPr>
          </a:p>
          <a:p>
            <a:r>
              <a:rPr lang="et-EE" sz="2000" b="1" dirty="0" err="1">
                <a:latin typeface="Arial" panose="020B0604020202020204" pitchFamily="34" charset="0"/>
                <a:cs typeface="Arial" panose="020B0604020202020204" pitchFamily="34" charset="0"/>
              </a:rPr>
              <a:t>Handyman</a:t>
            </a:r>
            <a:endParaRPr lang="et-EE" sz="2000" b="1" dirty="0">
              <a:latin typeface="Arial" panose="020B0604020202020204" pitchFamily="34" charset="0"/>
              <a:cs typeface="Arial" panose="020B0604020202020204" pitchFamily="34" charset="0"/>
            </a:endParaRPr>
          </a:p>
          <a:p>
            <a:r>
              <a:rPr lang="et-EE" sz="2000" b="1" dirty="0">
                <a:latin typeface="Arial" panose="020B0604020202020204" pitchFamily="34" charset="0"/>
                <a:cs typeface="Arial" panose="020B0604020202020204" pitchFamily="34" charset="0"/>
              </a:rPr>
              <a:t>Prisma</a:t>
            </a:r>
          </a:p>
          <a:p>
            <a:r>
              <a:rPr lang="et-EE" sz="2000" b="1" dirty="0" err="1">
                <a:latin typeface="Arial" panose="020B0604020202020204" pitchFamily="34" charset="0"/>
                <a:cs typeface="Arial" panose="020B0604020202020204" pitchFamily="34" charset="0"/>
              </a:rPr>
              <a:t>Coop</a:t>
            </a:r>
            <a:endParaRPr lang="et-EE" sz="2000" b="1" dirty="0">
              <a:latin typeface="Arial" panose="020B0604020202020204" pitchFamily="34" charset="0"/>
              <a:cs typeface="Arial" panose="020B0604020202020204" pitchFamily="34" charset="0"/>
            </a:endParaRPr>
          </a:p>
          <a:p>
            <a:endParaRPr lang="et-EE" b="1" dirty="0"/>
          </a:p>
          <a:p>
            <a:pPr marL="137160" indent="0">
              <a:buNone/>
            </a:pPr>
            <a:endParaRPr lang="et-EE" b="1" dirty="0"/>
          </a:p>
        </p:txBody>
      </p:sp>
    </p:spTree>
    <p:extLst>
      <p:ext uri="{BB962C8B-B14F-4D97-AF65-F5344CB8AC3E}">
        <p14:creationId xmlns:p14="http://schemas.microsoft.com/office/powerpoint/2010/main" val="4075634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lstStyle/>
          <a:p>
            <a:r>
              <a:rPr lang="et-EE" dirty="0">
                <a:latin typeface="Algerian" pitchFamily="82" charset="0"/>
              </a:rPr>
              <a:t>Mõdu</a:t>
            </a:r>
          </a:p>
        </p:txBody>
      </p:sp>
      <p:sp>
        <p:nvSpPr>
          <p:cNvPr id="3" name="Content Placeholder 2"/>
          <p:cNvSpPr>
            <a:spLocks noGrp="1"/>
          </p:cNvSpPr>
          <p:nvPr>
            <p:ph idx="1"/>
          </p:nvPr>
        </p:nvSpPr>
        <p:spPr>
          <a:xfrm>
            <a:off x="457200" y="1412776"/>
            <a:ext cx="8229600" cy="4896584"/>
          </a:xfrm>
        </p:spPr>
        <p:txBody>
          <a:bodyPr>
            <a:noAutofit/>
          </a:bodyPr>
          <a:lstStyle/>
          <a:p>
            <a:pPr algn="just"/>
            <a:r>
              <a:rPr lang="et-EE" sz="2000" dirty="0">
                <a:latin typeface="Arial" pitchFamily="34" charset="0"/>
                <a:cs typeface="Arial" pitchFamily="34" charset="0"/>
              </a:rPr>
              <a:t>Mesi + vesi + pärm  =  ?</a:t>
            </a:r>
          </a:p>
          <a:p>
            <a:pPr algn="just"/>
            <a:r>
              <a:rPr lang="et-EE" sz="2000" baseline="-25000" dirty="0">
                <a:latin typeface="Arial" pitchFamily="34" charset="0"/>
                <a:cs typeface="Arial" pitchFamily="34" charset="0"/>
              </a:rPr>
              <a:t> </a:t>
            </a:r>
            <a:r>
              <a:rPr lang="et-EE" sz="2000" dirty="0">
                <a:latin typeface="Arial" pitchFamily="34" charset="0"/>
                <a:cs typeface="Arial" pitchFamily="34" charset="0"/>
              </a:rPr>
              <a:t>Mis on tulemuseks, kui paneme käärima suures koguses mett koos vee ja pärmiga? </a:t>
            </a:r>
          </a:p>
          <a:p>
            <a:pPr algn="just"/>
            <a:r>
              <a:rPr lang="et-EE" sz="2000" dirty="0">
                <a:latin typeface="Arial" pitchFamily="34" charset="0"/>
                <a:cs typeface="Arial" pitchFamily="34" charset="0"/>
              </a:rPr>
              <a:t>Vastus: iidne meejook – MÕDU!</a:t>
            </a:r>
          </a:p>
          <a:p>
            <a:pPr algn="just"/>
            <a:r>
              <a:rPr lang="et-EE" sz="2000" dirty="0">
                <a:latin typeface="Arial" pitchFamily="34" charset="0"/>
                <a:cs typeface="Arial" pitchFamily="34" charset="0"/>
              </a:rPr>
              <a:t>Vanim inimestele teadaolev ( 100 % </a:t>
            </a:r>
            <a:r>
              <a:rPr lang="et-EE" sz="2000" dirty="0" err="1">
                <a:latin typeface="Arial" pitchFamily="34" charset="0"/>
                <a:cs typeface="Arial" pitchFamily="34" charset="0"/>
              </a:rPr>
              <a:t>gluteenivaba</a:t>
            </a:r>
            <a:r>
              <a:rPr lang="et-EE" sz="2000" dirty="0">
                <a:latin typeface="Arial" pitchFamily="34" charset="0"/>
                <a:cs typeface="Arial" pitchFamily="34" charset="0"/>
              </a:rPr>
              <a:t> ) alkohoolne jook, kääritatud mee, vee ja pärmiga. Olemas olnud tõenäoliselt nii kaua, kui mesilased on mett teinud ja inimesed seda leidnud.</a:t>
            </a:r>
          </a:p>
          <a:p>
            <a:pPr algn="just"/>
            <a:r>
              <a:rPr lang="et-EE" sz="2000" dirty="0">
                <a:latin typeface="Arial" pitchFamily="34" charset="0"/>
                <a:cs typeface="Arial" pitchFamily="34" charset="0"/>
              </a:rPr>
              <a:t>Vanimad teadaolevad tõendid mõdu kohta tulevad Põhja</a:t>
            </a:r>
            <a:r>
              <a:rPr lang="en-US" sz="2000" dirty="0">
                <a:latin typeface="Arial" pitchFamily="34" charset="0"/>
                <a:cs typeface="Arial" pitchFamily="34" charset="0"/>
              </a:rPr>
              <a:t>-</a:t>
            </a:r>
            <a:r>
              <a:rPr lang="et-EE" sz="2000" dirty="0">
                <a:latin typeface="Arial" pitchFamily="34" charset="0"/>
                <a:cs typeface="Arial" pitchFamily="34" charset="0"/>
              </a:rPr>
              <a:t>Hiinast </a:t>
            </a:r>
            <a:r>
              <a:rPr lang="et-EE" sz="2000" dirty="0" err="1">
                <a:latin typeface="Arial" pitchFamily="34" charset="0"/>
                <a:cs typeface="Arial" pitchFamily="34" charset="0"/>
              </a:rPr>
              <a:t>Henani</a:t>
            </a:r>
            <a:r>
              <a:rPr lang="et-EE" sz="2000" dirty="0">
                <a:latin typeface="Arial" pitchFamily="34" charset="0"/>
                <a:cs typeface="Arial" pitchFamily="34" charset="0"/>
              </a:rPr>
              <a:t> provintsist, hinnangulise vanusega umbes 9000 aastat. Mõdu esineb sageli ka Skandinaavia mütoloogias ja oli viikingite ajal elanud inimestel kasutusena igapäevase joogina. Kunagine tava oli  seda jooki anda kaasa pruutpaarile mesinädalate pidamiseks, et abieluga kohanemine sujuvamalt läheks.</a:t>
            </a:r>
          </a:p>
          <a:p>
            <a:pPr algn="just"/>
            <a:r>
              <a:rPr lang="et-EE" sz="2000" dirty="0">
                <a:latin typeface="Arial" pitchFamily="34" charset="0"/>
                <a:cs typeface="Arial" pitchFamily="34" charset="0"/>
              </a:rPr>
              <a:t>Vanad kreeklased pidasid seda „jumalate nektariks„</a:t>
            </a:r>
          </a:p>
          <a:p>
            <a:pPr algn="just"/>
            <a:endParaRPr lang="et-EE" sz="2000" dirty="0">
              <a:latin typeface="Arial" pitchFamily="34" charset="0"/>
              <a:cs typeface="Arial" pitchFamily="34" charset="0"/>
            </a:endParaRPr>
          </a:p>
          <a:p>
            <a:pPr algn="just"/>
            <a:endParaRPr lang="et-EE" sz="2000" dirty="0">
              <a:latin typeface="Arial" pitchFamily="34" charset="0"/>
              <a:cs typeface="Arial" pitchFamily="34" charset="0"/>
            </a:endParaRPr>
          </a:p>
          <a:p>
            <a:pPr algn="just"/>
            <a:endParaRPr lang="et-EE" sz="2000" dirty="0">
              <a:latin typeface="Arial" pitchFamily="34" charset="0"/>
              <a:cs typeface="Arial" pitchFamily="34" charset="0"/>
            </a:endParaRPr>
          </a:p>
          <a:p>
            <a:pPr algn="just"/>
            <a:endParaRPr lang="et-EE" sz="2000" baseline="-25000" dirty="0">
              <a:latin typeface="Arial" pitchFamily="34" charset="0"/>
              <a:cs typeface="Arial" pitchFamily="34" charset="0"/>
            </a:endParaRPr>
          </a:p>
        </p:txBody>
      </p:sp>
    </p:spTree>
    <p:extLst>
      <p:ext uri="{BB962C8B-B14F-4D97-AF65-F5344CB8AC3E}">
        <p14:creationId xmlns:p14="http://schemas.microsoft.com/office/powerpoint/2010/main" val="4208498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67544" y="228919"/>
            <a:ext cx="8219256" cy="45719"/>
          </a:xfrm>
        </p:spPr>
        <p:txBody>
          <a:bodyPr>
            <a:normAutofit fontScale="90000"/>
          </a:bodyPr>
          <a:lstStyle/>
          <a:p>
            <a:endParaRPr lang="et-EE" dirty="0"/>
          </a:p>
        </p:txBody>
      </p:sp>
      <p:sp>
        <p:nvSpPr>
          <p:cNvPr id="3" name="Content Placeholder 2"/>
          <p:cNvSpPr>
            <a:spLocks noGrp="1"/>
          </p:cNvSpPr>
          <p:nvPr>
            <p:ph idx="1"/>
          </p:nvPr>
        </p:nvSpPr>
        <p:spPr>
          <a:xfrm>
            <a:off x="323528" y="836712"/>
            <a:ext cx="8363272" cy="5289451"/>
          </a:xfrm>
        </p:spPr>
        <p:txBody>
          <a:bodyPr>
            <a:normAutofit fontScale="62500" lnSpcReduction="20000"/>
          </a:bodyPr>
          <a:lstStyle/>
          <a:p>
            <a:pPr algn="just"/>
            <a:r>
              <a:rPr lang="et-EE" dirty="0">
                <a:latin typeface="Arial" pitchFamily="34" charset="0"/>
                <a:cs typeface="Arial" pitchFamily="34" charset="0"/>
              </a:rPr>
              <a:t>Populaarne oli mõdu ka keskajal, mis seda toodeti laialt kogu Euroopas.</a:t>
            </a:r>
          </a:p>
          <a:p>
            <a:pPr algn="just"/>
            <a:r>
              <a:rPr lang="et-EE" dirty="0">
                <a:latin typeface="Arial" pitchFamily="34" charset="0"/>
                <a:cs typeface="Arial" pitchFamily="34" charset="0"/>
              </a:rPr>
              <a:t>Arvatakse, et mõdu oli vanade loodusrahvaste levinuim jook, eriti seal, kus olid suuremad metsad metsmesilastega. Mõdu nimetuski on paljudes keeltes sarnane: vanaülemsaksa keeles </a:t>
            </a:r>
            <a:r>
              <a:rPr lang="et-EE" dirty="0" err="1">
                <a:latin typeface="Arial" panose="020B0604020202020204" pitchFamily="34" charset="0"/>
                <a:cs typeface="Arial" panose="020B0604020202020204" pitchFamily="34" charset="0"/>
              </a:rPr>
              <a:t>metu</a:t>
            </a:r>
            <a:r>
              <a:rPr lang="et-EE" dirty="0">
                <a:latin typeface="Arial" pitchFamily="34" charset="0"/>
                <a:cs typeface="Arial" pitchFamily="34" charset="0"/>
              </a:rPr>
              <a:t>, keskülemsaksa mete, keskalamsaksa </a:t>
            </a:r>
            <a:r>
              <a:rPr lang="et-EE" dirty="0" err="1">
                <a:latin typeface="Arial" panose="020B0604020202020204" pitchFamily="34" charset="0"/>
                <a:cs typeface="Arial" panose="020B0604020202020204" pitchFamily="34" charset="0"/>
              </a:rPr>
              <a:t>mede</a:t>
            </a:r>
            <a:r>
              <a:rPr lang="et-EE" dirty="0">
                <a:latin typeface="Arial" pitchFamily="34" charset="0"/>
                <a:cs typeface="Arial" pitchFamily="34" charset="0"/>
              </a:rPr>
              <a:t>, rootsi </a:t>
            </a:r>
            <a:r>
              <a:rPr lang="et-EE" dirty="0" err="1">
                <a:latin typeface="Arial" panose="020B0604020202020204" pitchFamily="34" charset="0"/>
                <a:cs typeface="Arial" panose="020B0604020202020204" pitchFamily="34" charset="0"/>
              </a:rPr>
              <a:t>mjöd</a:t>
            </a:r>
            <a:r>
              <a:rPr lang="et-EE" dirty="0">
                <a:latin typeface="Arial" pitchFamily="34" charset="0"/>
                <a:cs typeface="Arial" pitchFamily="34" charset="0"/>
              </a:rPr>
              <a:t>, inglise </a:t>
            </a:r>
            <a:r>
              <a:rPr lang="et-EE" dirty="0" err="1">
                <a:latin typeface="Arial" panose="020B0604020202020204" pitchFamily="34" charset="0"/>
                <a:cs typeface="Arial" panose="020B0604020202020204" pitchFamily="34" charset="0"/>
              </a:rPr>
              <a:t>mead</a:t>
            </a:r>
            <a:r>
              <a:rPr lang="et-EE" dirty="0">
                <a:latin typeface="Arial" pitchFamily="34" charset="0"/>
                <a:cs typeface="Arial" pitchFamily="34" charset="0"/>
              </a:rPr>
              <a:t>, vene </a:t>
            </a:r>
            <a:r>
              <a:rPr lang="et-EE" dirty="0" err="1">
                <a:latin typeface="Arial" panose="020B0604020202020204" pitchFamily="34" charset="0"/>
                <a:cs typeface="Arial" panose="020B0604020202020204" pitchFamily="34" charset="0"/>
              </a:rPr>
              <a:t>mjod</a:t>
            </a:r>
            <a:r>
              <a:rPr lang="et-EE" dirty="0">
                <a:latin typeface="Arial" panose="020B0604020202020204" pitchFamily="34" charset="0"/>
                <a:cs typeface="Arial" panose="020B0604020202020204" pitchFamily="34" charset="0"/>
              </a:rPr>
              <a:t> (</a:t>
            </a:r>
            <a:r>
              <a:rPr lang="et-EE" dirty="0" err="1">
                <a:latin typeface="Arial" panose="020B0604020202020204" pitchFamily="34" charset="0"/>
                <a:cs typeface="Arial" panose="020B0604020202020204" pitchFamily="34" charset="0"/>
              </a:rPr>
              <a:t>meda</a:t>
            </a:r>
            <a:r>
              <a:rPr lang="et-EE" dirty="0">
                <a:latin typeface="Arial" pitchFamily="34" charset="0"/>
                <a:cs typeface="Arial" pitchFamily="34" charset="0"/>
              </a:rPr>
              <a:t>) ja vanaindia </a:t>
            </a:r>
            <a:r>
              <a:rPr lang="et-EE" dirty="0" err="1">
                <a:latin typeface="Arial" panose="020B0604020202020204" pitchFamily="34" charset="0"/>
                <a:cs typeface="Arial" panose="020B0604020202020204" pitchFamily="34" charset="0"/>
              </a:rPr>
              <a:t>madhu</a:t>
            </a:r>
            <a:r>
              <a:rPr lang="et-EE" dirty="0">
                <a:latin typeface="Arial" pitchFamily="34" charset="0"/>
                <a:cs typeface="Arial" pitchFamily="34" charset="0"/>
              </a:rPr>
              <a:t>. Ajaloolased tõestavad, et käsikäes talupoja majandusliku ja õigusliku seisundi halvenemisega läks mõdu pruulimine talutarest mõisa. Venemaal ja Poolas tegelesid mõdu pruulimisega kloostrid. </a:t>
            </a:r>
          </a:p>
          <a:p>
            <a:pPr algn="just"/>
            <a:r>
              <a:rPr lang="et-EE" dirty="0">
                <a:latin typeface="Arial" pitchFamily="34" charset="0"/>
                <a:cs typeface="Arial" pitchFamily="34" charset="0"/>
              </a:rPr>
              <a:t> Endisaegne mõdu oli meest pruulitud joovastav jook, mida valmistati XVIII sajandil nii: üks osa mett ja kaheksa osa allikavett lasti nõrgal tulel keema ja vahtu riisuti, kuni keev virre oli selge. Kui mõdu läks kohe joomiseks, siis kestis keetmine vähe aega. Kui aga jooki taheti kaua säilitada, hoiti katelt tulul, kuni vedelik muutus kleepuvaks. Keedus valati jahtunult vaati, kus käärimisruumi jäeti kolme sõrme jagu. Kääritatud mõdu laagerdati umbes kolm kuud. Vanad mõdud olid pea sama kanged või kangemad kui vein, sisaldades12-18 mahuprotsenti alkoholi.</a:t>
            </a:r>
          </a:p>
          <a:p>
            <a:endParaRPr lang="et-EE" dirty="0"/>
          </a:p>
        </p:txBody>
      </p:sp>
    </p:spTree>
    <p:extLst>
      <p:ext uri="{BB962C8B-B14F-4D97-AF65-F5344CB8AC3E}">
        <p14:creationId xmlns:p14="http://schemas.microsoft.com/office/powerpoint/2010/main" val="334187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t-EE" dirty="0"/>
          </a:p>
        </p:txBody>
      </p:sp>
      <p:sp>
        <p:nvSpPr>
          <p:cNvPr id="3" name="Content Placeholder 2"/>
          <p:cNvSpPr>
            <a:spLocks noGrp="1"/>
          </p:cNvSpPr>
          <p:nvPr>
            <p:ph idx="1"/>
          </p:nvPr>
        </p:nvSpPr>
        <p:spPr>
          <a:xfrm>
            <a:off x="457200" y="260648"/>
            <a:ext cx="8229600" cy="6048712"/>
          </a:xfrm>
        </p:spPr>
        <p:txBody>
          <a:bodyPr>
            <a:normAutofit fontScale="92500" lnSpcReduction="20000"/>
          </a:bodyPr>
          <a:lstStyle/>
          <a:p>
            <a:pPr algn="just"/>
            <a:r>
              <a:rPr lang="et-EE" sz="2200" dirty="0">
                <a:latin typeface="Arial" pitchFamily="34" charset="0"/>
                <a:cs typeface="Arial" pitchFamily="34" charset="0"/>
              </a:rPr>
              <a:t>Laagerdamise ajal lisati mõdule ka mitmesuguseid maitseaineid: humal, </a:t>
            </a:r>
            <a:r>
              <a:rPr lang="et-EE" sz="2200" dirty="0" err="1">
                <a:latin typeface="Arial" pitchFamily="34" charset="0"/>
                <a:cs typeface="Arial" pitchFamily="34" charset="0"/>
              </a:rPr>
              <a:t>kalgan</a:t>
            </a:r>
            <a:r>
              <a:rPr lang="et-EE" sz="2200" dirty="0">
                <a:latin typeface="Arial" pitchFamily="34" charset="0"/>
                <a:cs typeface="Arial" pitchFamily="34" charset="0"/>
              </a:rPr>
              <a:t>, salvei, safran, ingver, kardemon, muskaat ja kaneel.  Arvati, et kõige parem on mõdu laagerdada maasse kaevatud vaadikestes ( 10-12 liitristes ).</a:t>
            </a:r>
          </a:p>
          <a:p>
            <a:pPr algn="just"/>
            <a:r>
              <a:rPr lang="et-EE" sz="2200" dirty="0">
                <a:latin typeface="Arial" pitchFamily="34" charset="0"/>
                <a:cs typeface="Arial" pitchFamily="34" charset="0"/>
              </a:rPr>
              <a:t>XIX sajandi viimasel veerandil, mil eriti tööstuskeskustes rahvaarv suurenes, hakkas traditsiooniline meemõdu taganema kiiresti valmiva ja odavama nn suhkrumõdu ees. Jäi ära aeganõudev kääritus-laagerdus ning joogimeistril tuli lisada kaevuveele vaid spetsiaalset mõdusiirupit: 12 naela vee kohta 20 naela suhkrut, üks drahm viinakivihapet, üks </a:t>
            </a:r>
            <a:r>
              <a:rPr lang="et-EE" sz="2200" dirty="0" err="1">
                <a:latin typeface="Arial" pitchFamily="34" charset="0"/>
                <a:cs typeface="Arial" pitchFamily="34" charset="0"/>
              </a:rPr>
              <a:t>oobulus</a:t>
            </a:r>
            <a:r>
              <a:rPr lang="et-EE" sz="2200" dirty="0">
                <a:latin typeface="Arial" pitchFamily="34" charset="0"/>
                <a:cs typeface="Arial" pitchFamily="34" charset="0"/>
              </a:rPr>
              <a:t> apelsiniessentsi ja 2,5 drahmi mõduessentsi, 500g kannikesejuure ja sama palju </a:t>
            </a:r>
            <a:r>
              <a:rPr lang="et-EE" sz="2200" dirty="0" err="1">
                <a:latin typeface="Arial" pitchFamily="34" charset="0"/>
                <a:cs typeface="Arial" pitchFamily="34" charset="0"/>
              </a:rPr>
              <a:t>kalganijuure</a:t>
            </a:r>
            <a:r>
              <a:rPr lang="et-EE" sz="2200" dirty="0">
                <a:latin typeface="Arial" pitchFamily="34" charset="0"/>
                <a:cs typeface="Arial" pitchFamily="34" charset="0"/>
              </a:rPr>
              <a:t> tinktuuri, 300g nelgitinktuuri, </a:t>
            </a:r>
            <a:r>
              <a:rPr lang="et-EE" sz="2200" dirty="0" err="1">
                <a:latin typeface="Arial" pitchFamily="34" charset="0"/>
                <a:cs typeface="Arial" pitchFamily="34" charset="0"/>
              </a:rPr>
              <a:t>muskaatpähkli-,muskaadiõie-</a:t>
            </a:r>
            <a:r>
              <a:rPr lang="et-EE" sz="2200" dirty="0">
                <a:latin typeface="Arial" pitchFamily="34" charset="0"/>
                <a:cs typeface="Arial" pitchFamily="34" charset="0"/>
              </a:rPr>
              <a:t>, ingveri- ja kaneelitinktuuri igat 200g ja kardemonitinktuuri 100g.</a:t>
            </a:r>
          </a:p>
          <a:p>
            <a:pPr algn="just"/>
            <a:r>
              <a:rPr lang="et-EE" sz="2200" dirty="0">
                <a:latin typeface="Arial" pitchFamily="34" charset="0"/>
                <a:cs typeface="Arial" pitchFamily="34" charset="0"/>
              </a:rPr>
              <a:t>Laagerduse eel on soovitav 10 liitrit mõdus lahustada 150-200 g rummi.</a:t>
            </a:r>
          </a:p>
          <a:p>
            <a:pPr algn="just"/>
            <a:r>
              <a:rPr lang="et-EE" sz="2200" dirty="0">
                <a:latin typeface="Arial" pitchFamily="34" charset="0"/>
                <a:cs typeface="Arial" pitchFamily="34" charset="0"/>
              </a:rPr>
              <a:t>1 kg mett ja 6 liitrit  vett lasta keema minna, keeta 15-20 min pidevalt vahtu riisudes. Kuum virre valada emailpange, jahutada toatemperatuurini ja lisada 50 g vähese suhkruga hõõrutud presspärmi. Pang  katta puhta rätiga ja jätta kaheks päevaks toasooja käärima. Nüüd valada mõdu väiksemasse vaati, vaadi augu ette asetada marlist punn ja lasta veel 2-3 päeva edasi käärida. </a:t>
            </a:r>
          </a:p>
          <a:p>
            <a:endParaRPr lang="et-EE" sz="2000" dirty="0"/>
          </a:p>
        </p:txBody>
      </p:sp>
    </p:spTree>
    <p:extLst>
      <p:ext uri="{BB962C8B-B14F-4D97-AF65-F5344CB8AC3E}">
        <p14:creationId xmlns:p14="http://schemas.microsoft.com/office/powerpoint/2010/main" val="536654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683568" y="228919"/>
            <a:ext cx="8003232" cy="45719"/>
          </a:xfrm>
        </p:spPr>
        <p:txBody>
          <a:bodyPr>
            <a:normAutofit fontScale="90000"/>
          </a:bodyPr>
          <a:lstStyle/>
          <a:p>
            <a:endParaRPr lang="et-EE" dirty="0"/>
          </a:p>
        </p:txBody>
      </p:sp>
      <p:sp>
        <p:nvSpPr>
          <p:cNvPr id="3" name="Content Placeholder 2"/>
          <p:cNvSpPr>
            <a:spLocks noGrp="1"/>
          </p:cNvSpPr>
          <p:nvPr>
            <p:ph idx="1"/>
          </p:nvPr>
        </p:nvSpPr>
        <p:spPr>
          <a:xfrm>
            <a:off x="755576" y="548680"/>
            <a:ext cx="8013576" cy="5760680"/>
          </a:xfrm>
        </p:spPr>
        <p:txBody>
          <a:bodyPr>
            <a:normAutofit/>
          </a:bodyPr>
          <a:lstStyle/>
          <a:p>
            <a:r>
              <a:rPr lang="et-EE" sz="2000" dirty="0">
                <a:latin typeface="Arial" panose="020B0604020202020204" pitchFamily="34" charset="0"/>
                <a:cs typeface="Arial" panose="020B0604020202020204" pitchFamily="34" charset="0"/>
              </a:rPr>
              <a:t>Nüüd lüüa puupunn tihkelt ette ja viia mõdu hästi jahedasse keldrisse 2-3 kuuks laagerduma või matta vaat vähemalt meetri sügavusele maa sisse või uputada allikasse. Laagerdunud mõdu  võib villida väiksematesse pudelitesse, mida hoida jahedas.</a:t>
            </a:r>
          </a:p>
        </p:txBody>
      </p:sp>
    </p:spTree>
    <p:extLst>
      <p:ext uri="{BB962C8B-B14F-4D97-AF65-F5344CB8AC3E}">
        <p14:creationId xmlns:p14="http://schemas.microsoft.com/office/powerpoint/2010/main" val="1370138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395536" y="188640"/>
            <a:ext cx="8373616" cy="72008"/>
          </a:xfrm>
        </p:spPr>
        <p:txBody>
          <a:bodyPr>
            <a:normAutofit fontScale="90000"/>
          </a:bodyPr>
          <a:lstStyle/>
          <a:p>
            <a:endParaRPr lang="et-EE"/>
          </a:p>
        </p:txBody>
      </p:sp>
      <p:sp>
        <p:nvSpPr>
          <p:cNvPr id="3" name="Content Placeholder 2"/>
          <p:cNvSpPr>
            <a:spLocks noGrp="1"/>
          </p:cNvSpPr>
          <p:nvPr>
            <p:ph idx="1"/>
          </p:nvPr>
        </p:nvSpPr>
        <p:spPr>
          <a:xfrm>
            <a:off x="395536" y="836712"/>
            <a:ext cx="8291264" cy="5289451"/>
          </a:xfrm>
        </p:spPr>
        <p:txBody>
          <a:bodyPr>
            <a:normAutofit fontScale="62500" lnSpcReduction="20000"/>
          </a:bodyPr>
          <a:lstStyle/>
          <a:p>
            <a:pPr fontAlgn="base"/>
            <a:r>
              <a:rPr lang="et-EE" dirty="0">
                <a:latin typeface="Arial" panose="020B0604020202020204" pitchFamily="34" charset="0"/>
                <a:cs typeface="Arial" panose="020B0604020202020204" pitchFamily="34" charset="0"/>
              </a:rPr>
              <a:t>Just seda jooki on joodud aastatuhandeid erinevatel kontinentidel ning selle joogi modernseid versioone on hakatud viimastel aastatel armastama eriti Ameerikas ning aina enam ka Euroopas.  Eestlasele tundub mõdu tuttav, kodune, pika ajalooga, mingi kergelt käärinud hägune alkohoolne jook. Mõnele meenub mõduga seoses kodukali, teisele koduõlu. Samas kui mõtlema hakatakse, siis päris täpselt ei osata tavaliselt öeldagi, et kus seda proovida on saadud või kes seda müüb või kuidas seda valmistatakse. Modernset mõdu ongi Eestis proovinud vaid mõned üksikud. Seevastu USAs on juba üle 600 modernse mõdukoja ja huvi ei tundu raugevat.</a:t>
            </a:r>
          </a:p>
          <a:p>
            <a:pPr fontAlgn="base"/>
            <a:r>
              <a:rPr lang="et-EE" dirty="0">
                <a:latin typeface="Arial" panose="020B0604020202020204" pitchFamily="34" charset="0"/>
                <a:cs typeface="Arial" panose="020B0604020202020204" pitchFamily="34" charset="0"/>
              </a:rPr>
              <a:t>Kui Eestis kellelegi kaasaegseid mõdusid serveerida, on tavaline, et ollakse positiivselt üllatunud. Miks? Avastatakse, et tegu polegi häguse koduse rüüpega, vaid hoopis laia valiku professionaalselt valmistatud põnevate veinile sarnaste jookidega. Samuti polegi paljud mõdud magusad, olgugi et on valmistatud meest. Nimelt on paljud modernsed mõdud selged, ilusates pudelites, elegantsed joogid. Maitsed varieeruvad kuivadest ja hapudest väga magusate ja marjasteni. Sõltuvalt koostisosadest võivad nad olla ka põnevat värvitooni – näiteks marjadest punased. Ja neid ei tarbitagi enam viikingite kombel loomasarvest, vaid näiteks jahutatuna veiniklaasist.</a:t>
            </a:r>
          </a:p>
          <a:p>
            <a:endParaRPr lang="et-E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1435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67544" y="228919"/>
            <a:ext cx="8219256" cy="45719"/>
          </a:xfrm>
        </p:spPr>
        <p:txBody>
          <a:bodyPr>
            <a:normAutofit fontScale="90000"/>
          </a:bodyPr>
          <a:lstStyle/>
          <a:p>
            <a:endParaRPr lang="et-EE" dirty="0"/>
          </a:p>
        </p:txBody>
      </p:sp>
      <p:sp>
        <p:nvSpPr>
          <p:cNvPr id="3" name="Content Placeholder 2"/>
          <p:cNvSpPr>
            <a:spLocks noGrp="1"/>
          </p:cNvSpPr>
          <p:nvPr>
            <p:ph idx="1"/>
          </p:nvPr>
        </p:nvSpPr>
        <p:spPr>
          <a:xfrm>
            <a:off x="467544" y="548680"/>
            <a:ext cx="8219256" cy="5577483"/>
          </a:xfrm>
        </p:spPr>
        <p:txBody>
          <a:bodyPr>
            <a:normAutofit fontScale="92500" lnSpcReduction="20000"/>
          </a:bodyPr>
          <a:lstStyle/>
          <a:p>
            <a:r>
              <a:rPr lang="et-EE" sz="2000" dirty="0">
                <a:latin typeface="Arial" panose="020B0604020202020204" pitchFamily="34" charset="0"/>
                <a:cs typeface="Arial" panose="020B0604020202020204" pitchFamily="34" charset="0"/>
              </a:rPr>
              <a:t>Euroopas oli mõdude kuldaeg keskajal ja eriti viikingite kultuuris. USA näitel ja jälgides Euroopa viimase paari aasta trende, on lootust, et on tulemas uus Euroopa mõdude kuldaeg ning et Eesti paigutab end selle trendi keskele. Sellega </a:t>
            </a:r>
            <a:r>
              <a:rPr lang="et-EE" sz="2000" dirty="0" err="1">
                <a:latin typeface="Arial" panose="020B0604020202020204" pitchFamily="34" charset="0"/>
                <a:cs typeface="Arial" panose="020B0604020202020204" pitchFamily="34" charset="0"/>
              </a:rPr>
              <a:t>väärindame</a:t>
            </a:r>
            <a:r>
              <a:rPr lang="et-EE" sz="2000" dirty="0">
                <a:latin typeface="Arial" panose="020B0604020202020204" pitchFamily="34" charset="0"/>
                <a:cs typeface="Arial" panose="020B0604020202020204" pitchFamily="34" charset="0"/>
              </a:rPr>
              <a:t> Eesti kvaliteetset mett ja tutvustame Eesti loodusande välismaal.</a:t>
            </a:r>
          </a:p>
          <a:p>
            <a:endParaRPr lang="et-EE" sz="2000" dirty="0">
              <a:latin typeface="Arial" panose="020B0604020202020204" pitchFamily="34" charset="0"/>
              <a:cs typeface="Arial" panose="020B0604020202020204" pitchFamily="34" charset="0"/>
            </a:endParaRPr>
          </a:p>
          <a:p>
            <a:r>
              <a:rPr lang="et-EE" sz="2000" dirty="0">
                <a:latin typeface="Arial" panose="020B0604020202020204" pitchFamily="34" charset="0"/>
                <a:cs typeface="Arial" panose="020B0604020202020204" pitchFamily="34" charset="0"/>
              </a:rPr>
              <a:t> Täna on klassikaline mõdu ainult meest kääritatud, ca 6-20% alkoholi sisaldav jook, mis võib olla kas väga magus, väga kuiv või midagi vahepealset.</a:t>
            </a:r>
          </a:p>
          <a:p>
            <a:endParaRPr lang="et-EE" sz="2000" dirty="0">
              <a:latin typeface="Arial" panose="020B0604020202020204" pitchFamily="34" charset="0"/>
              <a:cs typeface="Arial" panose="020B0604020202020204" pitchFamily="34" charset="0"/>
            </a:endParaRPr>
          </a:p>
          <a:p>
            <a:r>
              <a:rPr lang="et-EE" sz="2000" dirty="0">
                <a:latin typeface="Arial" panose="020B0604020202020204" pitchFamily="34" charset="0"/>
                <a:cs typeface="Arial" panose="020B0604020202020204" pitchFamily="34" charset="0"/>
              </a:rPr>
              <a:t>Suure tõenäosusega valmistas mõdu ennast ise ammu enne, kui inimene sellesse protsessi </a:t>
            </a:r>
            <a:r>
              <a:rPr lang="et-EE" sz="2000" dirty="0" err="1">
                <a:latin typeface="Arial" panose="020B0604020202020204" pitchFamily="34" charset="0"/>
                <a:cs typeface="Arial" panose="020B0604020202020204" pitchFamily="34" charset="0"/>
              </a:rPr>
              <a:t>sekkus. </a:t>
            </a:r>
            <a:r>
              <a:rPr lang="et-EE" sz="2000" dirty="0">
                <a:latin typeface="Arial" panose="020B0604020202020204" pitchFamily="34" charset="0"/>
                <a:cs typeface="Arial" panose="020B0604020202020204" pitchFamily="34" charset="0"/>
              </a:rPr>
              <a:t>Loodus tegelikult ei vaja mõdu kääritamiseks </a:t>
            </a:r>
            <a:r>
              <a:rPr lang="et-EE" sz="2000" dirty="0" err="1">
                <a:latin typeface="Arial" panose="020B0604020202020204" pitchFamily="34" charset="0"/>
                <a:cs typeface="Arial" panose="020B0604020202020204" pitchFamily="34" charset="0"/>
              </a:rPr>
              <a:t>inimest: kui</a:t>
            </a:r>
            <a:r>
              <a:rPr lang="et-EE" sz="2000" dirty="0">
                <a:latin typeface="Arial" panose="020B0604020202020204" pitchFamily="34" charset="0"/>
                <a:cs typeface="Arial" panose="020B0604020202020204" pitchFamily="34" charset="0"/>
              </a:rPr>
              <a:t> mesilased taru hülgavad, sulatab päikesesoojus aeglaselt vaha, sulgedes sees olevad koostisosad. Vihmavesi ja metsik pärm teevad ära ülejäänu.</a:t>
            </a:r>
          </a:p>
          <a:p>
            <a:r>
              <a:rPr lang="et-EE" sz="2000" dirty="0">
                <a:latin typeface="Arial" panose="020B0604020202020204" pitchFamily="34" charset="0"/>
                <a:cs typeface="Arial" panose="020B0604020202020204" pitchFamily="34" charset="0"/>
              </a:rPr>
              <a:t>Kuigi kääritamisega saab loodus iseseisvalt väga hästi hakkama, siis on inimesed teadlikult endale alkoholi tekitamisega tegelenud tsivilisatsiooni algusaegadest peale. Üsna mitmed ajalooga hästi kodus olevad teadlased usuvad nüüd tõsimeeli, et inimesed jäid küll paikseks, et kasvatada teravilja, aga mitte leiva vaid pigem õlle tarbeks! Mõdu ja õlu on aga ajast-aega käsikäes käinud.</a:t>
            </a:r>
          </a:p>
          <a:p>
            <a:endParaRPr lang="et-EE" sz="2000" dirty="0"/>
          </a:p>
        </p:txBody>
      </p:sp>
    </p:spTree>
    <p:extLst>
      <p:ext uri="{BB962C8B-B14F-4D97-AF65-F5344CB8AC3E}">
        <p14:creationId xmlns:p14="http://schemas.microsoft.com/office/powerpoint/2010/main" val="41012586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7189</TotalTime>
  <Words>3981</Words>
  <Application>Microsoft Office PowerPoint</Application>
  <PresentationFormat>Ekraaniseanss (4:3)</PresentationFormat>
  <Paragraphs>189</Paragraphs>
  <Slides>32</Slides>
  <Notes>0</Notes>
  <HiddenSlides>0</HiddenSlides>
  <MMClips>0</MMClips>
  <ScaleCrop>false</ScaleCrop>
  <HeadingPairs>
    <vt:vector size="6" baseType="variant">
      <vt:variant>
        <vt:lpstr>Kasutatud fondid</vt:lpstr>
      </vt:variant>
      <vt:variant>
        <vt:i4>3</vt:i4>
      </vt:variant>
      <vt:variant>
        <vt:lpstr>Kujundus</vt:lpstr>
      </vt:variant>
      <vt:variant>
        <vt:i4>1</vt:i4>
      </vt:variant>
      <vt:variant>
        <vt:lpstr>Slaidipealkirjad</vt:lpstr>
      </vt:variant>
      <vt:variant>
        <vt:i4>32</vt:i4>
      </vt:variant>
    </vt:vector>
  </HeadingPairs>
  <TitlesOfParts>
    <vt:vector size="36" baseType="lpstr">
      <vt:lpstr>Algerian</vt:lpstr>
      <vt:lpstr>Arial</vt:lpstr>
      <vt:lpstr>Calibri</vt:lpstr>
      <vt:lpstr>Office Theme</vt:lpstr>
      <vt:lpstr>Kadudeta  mesindamine. Kääritatud  joogid meekäitlusjääkidest.</vt:lpstr>
      <vt:lpstr>Sissejuhatus</vt:lpstr>
      <vt:lpstr>PowerPointi esitlus</vt:lpstr>
      <vt:lpstr>Mõdu</vt:lpstr>
      <vt:lpstr>PowerPointi esitlus</vt:lpstr>
      <vt:lpstr>PowerPointi esitlus</vt:lpstr>
      <vt:lpstr>PowerPointi esitlus</vt:lpstr>
      <vt:lpstr>PowerPointi esitlus</vt:lpstr>
      <vt:lpstr>PowerPointi esitlus</vt:lpstr>
      <vt:lpstr>PowerPointi esitlus</vt:lpstr>
      <vt:lpstr> Mõdu liigid</vt:lpstr>
      <vt:lpstr>PowerPointi esitlus</vt:lpstr>
      <vt:lpstr>Mõdu  Retseptid</vt:lpstr>
      <vt:lpstr>PowerPointi esitlus</vt:lpstr>
      <vt:lpstr>PowerPointi esitlus</vt:lpstr>
      <vt:lpstr>PowerPointi esitlus</vt:lpstr>
      <vt:lpstr>PowerPointi esitlus</vt:lpstr>
      <vt:lpstr>Koduvein  metsik käärimine</vt:lpstr>
      <vt:lpstr>Koduvein suunatud käärimine</vt:lpstr>
      <vt:lpstr>PowerPointi esitlus</vt:lpstr>
      <vt:lpstr>Veini tegemise etapid</vt:lpstr>
      <vt:lpstr>Meevein 1</vt:lpstr>
      <vt:lpstr>Meevein 2</vt:lpstr>
      <vt:lpstr>Meevein 3</vt:lpstr>
      <vt:lpstr>Veini valmistamise juhend  25l</vt:lpstr>
      <vt:lpstr>PowerPointi esitlus</vt:lpstr>
      <vt:lpstr>PowerPointi esitlus</vt:lpstr>
      <vt:lpstr>PowerPointi esitlus</vt:lpstr>
      <vt:lpstr>PowerPointi esitlus</vt:lpstr>
      <vt:lpstr>PowerPointi esitlus</vt:lpstr>
      <vt:lpstr>Kasutatud kirjandus</vt:lpstr>
      <vt:lpstr>Tarvikute ja pärmide müük ning Tellimine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 jääkproduktide  kasutamine</dc:title>
  <dc:creator>Jaanus</dc:creator>
  <cp:lastModifiedBy>Erki Naumanis</cp:lastModifiedBy>
  <cp:revision>68</cp:revision>
  <cp:lastPrinted>2024-11-05T13:21:10Z</cp:lastPrinted>
  <dcterms:created xsi:type="dcterms:W3CDTF">2016-03-14T18:46:55Z</dcterms:created>
  <dcterms:modified xsi:type="dcterms:W3CDTF">2024-11-09T05:37:25Z</dcterms:modified>
</cp:coreProperties>
</file>