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82" r:id="rId22"/>
    <p:sldId id="283" r:id="rId23"/>
    <p:sldId id="284" r:id="rId24"/>
    <p:sldId id="285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B4269-F76F-4978-9D9D-541BB1748CA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B1CC26-ABA2-4BF4-9B25-B0AAA73F1974}">
      <dgm:prSet/>
      <dgm:spPr/>
      <dgm:t>
        <a:bodyPr/>
        <a:lstStyle/>
        <a:p>
          <a:r>
            <a:rPr lang="en-US"/>
            <a:t>Alates 2016 käime TMS-ga lasteaedades</a:t>
          </a:r>
        </a:p>
      </dgm:t>
    </dgm:pt>
    <dgm:pt modelId="{4A16E6F8-8457-4670-99B6-5FC7AA55AFD6}" type="parTrans" cxnId="{1AD8332A-C221-498F-9AAE-8C36A505C406}">
      <dgm:prSet/>
      <dgm:spPr/>
      <dgm:t>
        <a:bodyPr/>
        <a:lstStyle/>
        <a:p>
          <a:endParaRPr lang="en-US"/>
        </a:p>
      </dgm:t>
    </dgm:pt>
    <dgm:pt modelId="{C4917164-6A62-4858-BD3A-EA3E86E8397D}" type="sibTrans" cxnId="{1AD8332A-C221-498F-9AAE-8C36A505C406}">
      <dgm:prSet/>
      <dgm:spPr/>
      <dgm:t>
        <a:bodyPr/>
        <a:lstStyle/>
        <a:p>
          <a:endParaRPr lang="en-US"/>
        </a:p>
      </dgm:t>
    </dgm:pt>
    <dgm:pt modelId="{16F29F0C-04E8-4368-A368-681D722310F1}">
      <dgm:prSet/>
      <dgm:spPr/>
      <dgm:t>
        <a:bodyPr/>
        <a:lstStyle/>
        <a:p>
          <a:r>
            <a:rPr lang="en-US" dirty="0"/>
            <a:t>Iga </a:t>
          </a:r>
          <a:r>
            <a:rPr lang="en-US" dirty="0" err="1"/>
            <a:t>aastaga</a:t>
          </a:r>
          <a:r>
            <a:rPr lang="en-US" dirty="0"/>
            <a:t> </a:t>
          </a:r>
          <a:r>
            <a:rPr lang="en-US" dirty="0" err="1"/>
            <a:t>rohkem</a:t>
          </a:r>
          <a:r>
            <a:rPr lang="en-US" dirty="0"/>
            <a:t> </a:t>
          </a:r>
          <a:r>
            <a:rPr lang="en-US" dirty="0" err="1"/>
            <a:t>huvilisi</a:t>
          </a:r>
          <a:r>
            <a:rPr lang="en-US" dirty="0"/>
            <a:t> (</a:t>
          </a:r>
          <a:r>
            <a:rPr lang="en-US" dirty="0" err="1"/>
            <a:t>lasteaedasid</a:t>
          </a:r>
          <a:r>
            <a:rPr lang="en-US" dirty="0"/>
            <a:t>)</a:t>
          </a:r>
        </a:p>
      </dgm:t>
    </dgm:pt>
    <dgm:pt modelId="{2DFB6457-E738-47CB-8278-806F3EAF6AB0}" type="parTrans" cxnId="{1B7D7152-9568-4DA3-BCB6-F800EB4D832B}">
      <dgm:prSet/>
      <dgm:spPr/>
      <dgm:t>
        <a:bodyPr/>
        <a:lstStyle/>
        <a:p>
          <a:endParaRPr lang="en-US"/>
        </a:p>
      </dgm:t>
    </dgm:pt>
    <dgm:pt modelId="{FF1A1BC7-AC2B-46ED-A680-E3564FD92D14}" type="sibTrans" cxnId="{1B7D7152-9568-4DA3-BCB6-F800EB4D832B}">
      <dgm:prSet/>
      <dgm:spPr/>
      <dgm:t>
        <a:bodyPr/>
        <a:lstStyle/>
        <a:p>
          <a:endParaRPr lang="en-US"/>
        </a:p>
      </dgm:t>
    </dgm:pt>
    <dgm:pt modelId="{7A8B6677-82E9-4E97-B4D3-9440E33E5B00}">
      <dgm:prSet/>
      <dgm:spPr/>
      <dgm:t>
        <a:bodyPr/>
        <a:lstStyle/>
        <a:p>
          <a:r>
            <a:rPr lang="en-US"/>
            <a:t>2018 oli kõige rohkem külastusi (suurim lasteaed 12 rühma, 6 mesinikku)</a:t>
          </a:r>
        </a:p>
      </dgm:t>
    </dgm:pt>
    <dgm:pt modelId="{47B66755-9AB1-4A11-B185-B2403C98FA9F}" type="parTrans" cxnId="{F8AF134B-3389-48AC-869C-5EE23392FA05}">
      <dgm:prSet/>
      <dgm:spPr/>
      <dgm:t>
        <a:bodyPr/>
        <a:lstStyle/>
        <a:p>
          <a:endParaRPr lang="en-US"/>
        </a:p>
      </dgm:t>
    </dgm:pt>
    <dgm:pt modelId="{C3712C29-D6AE-47F7-A13F-5FDFD591E59D}" type="sibTrans" cxnId="{F8AF134B-3389-48AC-869C-5EE23392FA05}">
      <dgm:prSet/>
      <dgm:spPr/>
      <dgm:t>
        <a:bodyPr/>
        <a:lstStyle/>
        <a:p>
          <a:endParaRPr lang="en-US"/>
        </a:p>
      </dgm:t>
    </dgm:pt>
    <dgm:pt modelId="{5CAB3FF2-FCCE-4DA8-BF2D-1539F6FE2133}">
      <dgm:prSet/>
      <dgm:spPr/>
      <dgm:t>
        <a:bodyPr/>
        <a:lstStyle/>
        <a:p>
          <a:r>
            <a:rPr lang="en-US" dirty="0" err="1"/>
            <a:t>Kasutasime</a:t>
          </a:r>
          <a:r>
            <a:rPr lang="en-US" dirty="0"/>
            <a:t> </a:t>
          </a:r>
          <a:r>
            <a:rPr lang="en-US" dirty="0" err="1"/>
            <a:t>inventari</a:t>
          </a:r>
          <a:r>
            <a:rPr lang="en-US" dirty="0"/>
            <a:t> ja </a:t>
          </a:r>
          <a:r>
            <a:rPr lang="en-US" dirty="0" err="1"/>
            <a:t>näidiste</a:t>
          </a:r>
          <a:r>
            <a:rPr lang="en-US" dirty="0"/>
            <a:t> </a:t>
          </a:r>
          <a:r>
            <a:rPr lang="en-US" dirty="0" err="1"/>
            <a:t>soetamiseks</a:t>
          </a:r>
          <a:r>
            <a:rPr lang="en-US" dirty="0"/>
            <a:t> </a:t>
          </a:r>
          <a:r>
            <a:rPr lang="en-US" dirty="0" err="1"/>
            <a:t>toetuseid</a:t>
          </a:r>
          <a:endParaRPr lang="en-US" dirty="0"/>
        </a:p>
      </dgm:t>
    </dgm:pt>
    <dgm:pt modelId="{91123091-7DF2-4C47-8FD0-09D959342239}" type="parTrans" cxnId="{2D668A7F-DE2C-4529-A30D-F478439566CD}">
      <dgm:prSet/>
      <dgm:spPr/>
      <dgm:t>
        <a:bodyPr/>
        <a:lstStyle/>
        <a:p>
          <a:endParaRPr lang="en-US"/>
        </a:p>
      </dgm:t>
    </dgm:pt>
    <dgm:pt modelId="{9625394B-C979-4440-BEA7-AF3DBDBFB8C0}" type="sibTrans" cxnId="{2D668A7F-DE2C-4529-A30D-F478439566CD}">
      <dgm:prSet/>
      <dgm:spPr/>
      <dgm:t>
        <a:bodyPr/>
        <a:lstStyle/>
        <a:p>
          <a:endParaRPr lang="en-US"/>
        </a:p>
      </dgm:t>
    </dgm:pt>
    <dgm:pt modelId="{48A462DE-1115-4FFB-9A56-F2886D7C03A7}" type="pres">
      <dgm:prSet presAssocID="{178B4269-F76F-4978-9D9D-541BB1748CA6}" presName="outerComposite" presStyleCnt="0">
        <dgm:presLayoutVars>
          <dgm:chMax val="5"/>
          <dgm:dir/>
          <dgm:resizeHandles val="exact"/>
        </dgm:presLayoutVars>
      </dgm:prSet>
      <dgm:spPr/>
    </dgm:pt>
    <dgm:pt modelId="{51484CDC-BFBF-4E5D-951C-C9E2749AF510}" type="pres">
      <dgm:prSet presAssocID="{178B4269-F76F-4978-9D9D-541BB1748CA6}" presName="dummyMaxCanvas" presStyleCnt="0">
        <dgm:presLayoutVars/>
      </dgm:prSet>
      <dgm:spPr/>
    </dgm:pt>
    <dgm:pt modelId="{0E3ACEB9-761B-46FA-9E10-BCE00F765EB5}" type="pres">
      <dgm:prSet presAssocID="{178B4269-F76F-4978-9D9D-541BB1748CA6}" presName="FourNodes_1" presStyleLbl="node1" presStyleIdx="0" presStyleCnt="4">
        <dgm:presLayoutVars>
          <dgm:bulletEnabled val="1"/>
        </dgm:presLayoutVars>
      </dgm:prSet>
      <dgm:spPr/>
    </dgm:pt>
    <dgm:pt modelId="{79EDA6CE-0AED-4F34-A7A5-1CC6064F2FC1}" type="pres">
      <dgm:prSet presAssocID="{178B4269-F76F-4978-9D9D-541BB1748CA6}" presName="FourNodes_2" presStyleLbl="node1" presStyleIdx="1" presStyleCnt="4">
        <dgm:presLayoutVars>
          <dgm:bulletEnabled val="1"/>
        </dgm:presLayoutVars>
      </dgm:prSet>
      <dgm:spPr/>
    </dgm:pt>
    <dgm:pt modelId="{1438E698-16B5-424E-BD58-D7D2A60E3AE6}" type="pres">
      <dgm:prSet presAssocID="{178B4269-F76F-4978-9D9D-541BB1748CA6}" presName="FourNodes_3" presStyleLbl="node1" presStyleIdx="2" presStyleCnt="4">
        <dgm:presLayoutVars>
          <dgm:bulletEnabled val="1"/>
        </dgm:presLayoutVars>
      </dgm:prSet>
      <dgm:spPr/>
    </dgm:pt>
    <dgm:pt modelId="{59493D8A-9644-425E-A368-226107F72A38}" type="pres">
      <dgm:prSet presAssocID="{178B4269-F76F-4978-9D9D-541BB1748CA6}" presName="FourNodes_4" presStyleLbl="node1" presStyleIdx="3" presStyleCnt="4">
        <dgm:presLayoutVars>
          <dgm:bulletEnabled val="1"/>
        </dgm:presLayoutVars>
      </dgm:prSet>
      <dgm:spPr/>
    </dgm:pt>
    <dgm:pt modelId="{2D4F2DB5-51A7-4982-B3CD-E5139F2C331E}" type="pres">
      <dgm:prSet presAssocID="{178B4269-F76F-4978-9D9D-541BB1748CA6}" presName="FourConn_1-2" presStyleLbl="fgAccFollowNode1" presStyleIdx="0" presStyleCnt="3">
        <dgm:presLayoutVars>
          <dgm:bulletEnabled val="1"/>
        </dgm:presLayoutVars>
      </dgm:prSet>
      <dgm:spPr/>
    </dgm:pt>
    <dgm:pt modelId="{A5384A76-8A89-44AE-82BF-0554AA3CF06A}" type="pres">
      <dgm:prSet presAssocID="{178B4269-F76F-4978-9D9D-541BB1748CA6}" presName="FourConn_2-3" presStyleLbl="fgAccFollowNode1" presStyleIdx="1" presStyleCnt="3">
        <dgm:presLayoutVars>
          <dgm:bulletEnabled val="1"/>
        </dgm:presLayoutVars>
      </dgm:prSet>
      <dgm:spPr/>
    </dgm:pt>
    <dgm:pt modelId="{2275D313-6755-4ADF-810E-2FE6EA8ED3C6}" type="pres">
      <dgm:prSet presAssocID="{178B4269-F76F-4978-9D9D-541BB1748CA6}" presName="FourConn_3-4" presStyleLbl="fgAccFollowNode1" presStyleIdx="2" presStyleCnt="3">
        <dgm:presLayoutVars>
          <dgm:bulletEnabled val="1"/>
        </dgm:presLayoutVars>
      </dgm:prSet>
      <dgm:spPr/>
    </dgm:pt>
    <dgm:pt modelId="{ACC4DACE-2813-4F39-9444-3FA38DA6BC76}" type="pres">
      <dgm:prSet presAssocID="{178B4269-F76F-4978-9D9D-541BB1748CA6}" presName="FourNodes_1_text" presStyleLbl="node1" presStyleIdx="3" presStyleCnt="4">
        <dgm:presLayoutVars>
          <dgm:bulletEnabled val="1"/>
        </dgm:presLayoutVars>
      </dgm:prSet>
      <dgm:spPr/>
    </dgm:pt>
    <dgm:pt modelId="{517ACD6D-EEE5-446D-A2E8-31A954EF0B5F}" type="pres">
      <dgm:prSet presAssocID="{178B4269-F76F-4978-9D9D-541BB1748CA6}" presName="FourNodes_2_text" presStyleLbl="node1" presStyleIdx="3" presStyleCnt="4">
        <dgm:presLayoutVars>
          <dgm:bulletEnabled val="1"/>
        </dgm:presLayoutVars>
      </dgm:prSet>
      <dgm:spPr/>
    </dgm:pt>
    <dgm:pt modelId="{C88C43C3-A2BF-4386-80D7-F00EBFC81DCB}" type="pres">
      <dgm:prSet presAssocID="{178B4269-F76F-4978-9D9D-541BB1748CA6}" presName="FourNodes_3_text" presStyleLbl="node1" presStyleIdx="3" presStyleCnt="4">
        <dgm:presLayoutVars>
          <dgm:bulletEnabled val="1"/>
        </dgm:presLayoutVars>
      </dgm:prSet>
      <dgm:spPr/>
    </dgm:pt>
    <dgm:pt modelId="{8835D1DF-739D-427A-B482-EAA6BECE389C}" type="pres">
      <dgm:prSet presAssocID="{178B4269-F76F-4978-9D9D-541BB1748CA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589A50A-06B8-49CA-9F51-C4692679CA91}" type="presOf" srcId="{1EB1CC26-ABA2-4BF4-9B25-B0AAA73F1974}" destId="{ACC4DACE-2813-4F39-9444-3FA38DA6BC76}" srcOrd="1" destOrd="0" presId="urn:microsoft.com/office/officeart/2005/8/layout/vProcess5"/>
    <dgm:cxn modelId="{BF664C0B-8BC8-4228-967F-1E51BA4E38CF}" type="presOf" srcId="{16F29F0C-04E8-4368-A368-681D722310F1}" destId="{79EDA6CE-0AED-4F34-A7A5-1CC6064F2FC1}" srcOrd="0" destOrd="0" presId="urn:microsoft.com/office/officeart/2005/8/layout/vProcess5"/>
    <dgm:cxn modelId="{A8924B13-F656-4DB5-94A4-69B6BA7BCF5C}" type="presOf" srcId="{5CAB3FF2-FCCE-4DA8-BF2D-1539F6FE2133}" destId="{59493D8A-9644-425E-A368-226107F72A38}" srcOrd="0" destOrd="0" presId="urn:microsoft.com/office/officeart/2005/8/layout/vProcess5"/>
    <dgm:cxn modelId="{1AD8332A-C221-498F-9AAE-8C36A505C406}" srcId="{178B4269-F76F-4978-9D9D-541BB1748CA6}" destId="{1EB1CC26-ABA2-4BF4-9B25-B0AAA73F1974}" srcOrd="0" destOrd="0" parTransId="{4A16E6F8-8457-4670-99B6-5FC7AA55AFD6}" sibTransId="{C4917164-6A62-4858-BD3A-EA3E86E8397D}"/>
    <dgm:cxn modelId="{B9F4C833-8295-4B54-9455-A7F495984AB8}" type="presOf" srcId="{1EB1CC26-ABA2-4BF4-9B25-B0AAA73F1974}" destId="{0E3ACEB9-761B-46FA-9E10-BCE00F765EB5}" srcOrd="0" destOrd="0" presId="urn:microsoft.com/office/officeart/2005/8/layout/vProcess5"/>
    <dgm:cxn modelId="{CA66C739-DACB-423A-B6EC-12E9522FA475}" type="presOf" srcId="{C3712C29-D6AE-47F7-A13F-5FDFD591E59D}" destId="{2275D313-6755-4ADF-810E-2FE6EA8ED3C6}" srcOrd="0" destOrd="0" presId="urn:microsoft.com/office/officeart/2005/8/layout/vProcess5"/>
    <dgm:cxn modelId="{5415B63D-67C8-4FC2-86AE-72876CB136F1}" type="presOf" srcId="{C4917164-6A62-4858-BD3A-EA3E86E8397D}" destId="{2D4F2DB5-51A7-4982-B3CD-E5139F2C331E}" srcOrd="0" destOrd="0" presId="urn:microsoft.com/office/officeart/2005/8/layout/vProcess5"/>
    <dgm:cxn modelId="{CFBAE646-DF73-4485-98A1-7849322989CA}" type="presOf" srcId="{7A8B6677-82E9-4E97-B4D3-9440E33E5B00}" destId="{C88C43C3-A2BF-4386-80D7-F00EBFC81DCB}" srcOrd="1" destOrd="0" presId="urn:microsoft.com/office/officeart/2005/8/layout/vProcess5"/>
    <dgm:cxn modelId="{1311BB67-BD99-4ED8-8FD2-4E9D417A2AD7}" type="presOf" srcId="{16F29F0C-04E8-4368-A368-681D722310F1}" destId="{517ACD6D-EEE5-446D-A2E8-31A954EF0B5F}" srcOrd="1" destOrd="0" presId="urn:microsoft.com/office/officeart/2005/8/layout/vProcess5"/>
    <dgm:cxn modelId="{F8AF134B-3389-48AC-869C-5EE23392FA05}" srcId="{178B4269-F76F-4978-9D9D-541BB1748CA6}" destId="{7A8B6677-82E9-4E97-B4D3-9440E33E5B00}" srcOrd="2" destOrd="0" parTransId="{47B66755-9AB1-4A11-B185-B2403C98FA9F}" sibTransId="{C3712C29-D6AE-47F7-A13F-5FDFD591E59D}"/>
    <dgm:cxn modelId="{1B7D7152-9568-4DA3-BCB6-F800EB4D832B}" srcId="{178B4269-F76F-4978-9D9D-541BB1748CA6}" destId="{16F29F0C-04E8-4368-A368-681D722310F1}" srcOrd="1" destOrd="0" parTransId="{2DFB6457-E738-47CB-8278-806F3EAF6AB0}" sibTransId="{FF1A1BC7-AC2B-46ED-A680-E3564FD92D14}"/>
    <dgm:cxn modelId="{F6A7B257-9642-49D4-8C47-8BCE1E776930}" type="presOf" srcId="{7A8B6677-82E9-4E97-B4D3-9440E33E5B00}" destId="{1438E698-16B5-424E-BD58-D7D2A60E3AE6}" srcOrd="0" destOrd="0" presId="urn:microsoft.com/office/officeart/2005/8/layout/vProcess5"/>
    <dgm:cxn modelId="{26BEB57A-2193-4D64-BF71-F43B619624C2}" type="presOf" srcId="{5CAB3FF2-FCCE-4DA8-BF2D-1539F6FE2133}" destId="{8835D1DF-739D-427A-B482-EAA6BECE389C}" srcOrd="1" destOrd="0" presId="urn:microsoft.com/office/officeart/2005/8/layout/vProcess5"/>
    <dgm:cxn modelId="{2D668A7F-DE2C-4529-A30D-F478439566CD}" srcId="{178B4269-F76F-4978-9D9D-541BB1748CA6}" destId="{5CAB3FF2-FCCE-4DA8-BF2D-1539F6FE2133}" srcOrd="3" destOrd="0" parTransId="{91123091-7DF2-4C47-8FD0-09D959342239}" sibTransId="{9625394B-C979-4440-BEA7-AF3DBDBFB8C0}"/>
    <dgm:cxn modelId="{9C87679F-12E9-462A-A3C4-54BF3E71CF1C}" type="presOf" srcId="{178B4269-F76F-4978-9D9D-541BB1748CA6}" destId="{48A462DE-1115-4FFB-9A56-F2886D7C03A7}" srcOrd="0" destOrd="0" presId="urn:microsoft.com/office/officeart/2005/8/layout/vProcess5"/>
    <dgm:cxn modelId="{62F4DF9F-7183-468B-A318-CC789240D85C}" type="presOf" srcId="{FF1A1BC7-AC2B-46ED-A680-E3564FD92D14}" destId="{A5384A76-8A89-44AE-82BF-0554AA3CF06A}" srcOrd="0" destOrd="0" presId="urn:microsoft.com/office/officeart/2005/8/layout/vProcess5"/>
    <dgm:cxn modelId="{95C7920F-363C-40DF-9C2D-8C6D3BCC387E}" type="presParOf" srcId="{48A462DE-1115-4FFB-9A56-F2886D7C03A7}" destId="{51484CDC-BFBF-4E5D-951C-C9E2749AF510}" srcOrd="0" destOrd="0" presId="urn:microsoft.com/office/officeart/2005/8/layout/vProcess5"/>
    <dgm:cxn modelId="{86206D06-1271-44F8-BA40-2ADD1499D784}" type="presParOf" srcId="{48A462DE-1115-4FFB-9A56-F2886D7C03A7}" destId="{0E3ACEB9-761B-46FA-9E10-BCE00F765EB5}" srcOrd="1" destOrd="0" presId="urn:microsoft.com/office/officeart/2005/8/layout/vProcess5"/>
    <dgm:cxn modelId="{FAECED6C-F601-4BD3-B1A3-239911B377E5}" type="presParOf" srcId="{48A462DE-1115-4FFB-9A56-F2886D7C03A7}" destId="{79EDA6CE-0AED-4F34-A7A5-1CC6064F2FC1}" srcOrd="2" destOrd="0" presId="urn:microsoft.com/office/officeart/2005/8/layout/vProcess5"/>
    <dgm:cxn modelId="{0F386A34-8299-4BE4-81F9-A5AA1E5E0002}" type="presParOf" srcId="{48A462DE-1115-4FFB-9A56-F2886D7C03A7}" destId="{1438E698-16B5-424E-BD58-D7D2A60E3AE6}" srcOrd="3" destOrd="0" presId="urn:microsoft.com/office/officeart/2005/8/layout/vProcess5"/>
    <dgm:cxn modelId="{8B26C40F-184B-499F-9894-36DC60D21E49}" type="presParOf" srcId="{48A462DE-1115-4FFB-9A56-F2886D7C03A7}" destId="{59493D8A-9644-425E-A368-226107F72A38}" srcOrd="4" destOrd="0" presId="urn:microsoft.com/office/officeart/2005/8/layout/vProcess5"/>
    <dgm:cxn modelId="{479CCB4E-14EE-4170-ADF6-CCF48E615FDB}" type="presParOf" srcId="{48A462DE-1115-4FFB-9A56-F2886D7C03A7}" destId="{2D4F2DB5-51A7-4982-B3CD-E5139F2C331E}" srcOrd="5" destOrd="0" presId="urn:microsoft.com/office/officeart/2005/8/layout/vProcess5"/>
    <dgm:cxn modelId="{B8D62F36-FF01-44B1-B0AF-03E3E27015D9}" type="presParOf" srcId="{48A462DE-1115-4FFB-9A56-F2886D7C03A7}" destId="{A5384A76-8A89-44AE-82BF-0554AA3CF06A}" srcOrd="6" destOrd="0" presId="urn:microsoft.com/office/officeart/2005/8/layout/vProcess5"/>
    <dgm:cxn modelId="{899A8D22-A3A2-4EF5-8C42-3DD9ABA02DCA}" type="presParOf" srcId="{48A462DE-1115-4FFB-9A56-F2886D7C03A7}" destId="{2275D313-6755-4ADF-810E-2FE6EA8ED3C6}" srcOrd="7" destOrd="0" presId="urn:microsoft.com/office/officeart/2005/8/layout/vProcess5"/>
    <dgm:cxn modelId="{77A04C54-96C3-4CE2-A83A-A36A6C03ED63}" type="presParOf" srcId="{48A462DE-1115-4FFB-9A56-F2886D7C03A7}" destId="{ACC4DACE-2813-4F39-9444-3FA38DA6BC76}" srcOrd="8" destOrd="0" presId="urn:microsoft.com/office/officeart/2005/8/layout/vProcess5"/>
    <dgm:cxn modelId="{2DA21EF7-BD8A-43B1-BAB3-5A2B29081985}" type="presParOf" srcId="{48A462DE-1115-4FFB-9A56-F2886D7C03A7}" destId="{517ACD6D-EEE5-446D-A2E8-31A954EF0B5F}" srcOrd="9" destOrd="0" presId="urn:microsoft.com/office/officeart/2005/8/layout/vProcess5"/>
    <dgm:cxn modelId="{AC8E7925-4614-4420-A15E-B48BF03E432F}" type="presParOf" srcId="{48A462DE-1115-4FFB-9A56-F2886D7C03A7}" destId="{C88C43C3-A2BF-4386-80D7-F00EBFC81DCB}" srcOrd="10" destOrd="0" presId="urn:microsoft.com/office/officeart/2005/8/layout/vProcess5"/>
    <dgm:cxn modelId="{F1953810-1872-42A0-8316-41E5749136FB}" type="presParOf" srcId="{48A462DE-1115-4FFB-9A56-F2886D7C03A7}" destId="{8835D1DF-739D-427A-B482-EAA6BECE389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ACEB9-761B-46FA-9E10-BCE00F765EB5}">
      <dsp:nvSpPr>
        <dsp:cNvPr id="0" name=""/>
        <dsp:cNvSpPr/>
      </dsp:nvSpPr>
      <dsp:spPr>
        <a:xfrm>
          <a:off x="0" y="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Alates 2016 käime TMS-ga lasteaedades</a:t>
          </a:r>
        </a:p>
      </dsp:txBody>
      <dsp:txXfrm>
        <a:off x="26377" y="26377"/>
        <a:ext cx="6646626" cy="847812"/>
      </dsp:txXfrm>
    </dsp:sp>
    <dsp:sp modelId="{79EDA6CE-0AED-4F34-A7A5-1CC6064F2FC1}">
      <dsp:nvSpPr>
        <dsp:cNvPr id="0" name=""/>
        <dsp:cNvSpPr/>
      </dsp:nvSpPr>
      <dsp:spPr>
        <a:xfrm>
          <a:off x="644414" y="106430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Iga </a:t>
          </a:r>
          <a:r>
            <a:rPr lang="en-US" sz="2400" kern="1200" dirty="0" err="1"/>
            <a:t>aastaga</a:t>
          </a:r>
          <a:r>
            <a:rPr lang="en-US" sz="2400" kern="1200" dirty="0"/>
            <a:t> </a:t>
          </a:r>
          <a:r>
            <a:rPr lang="en-US" sz="2400" kern="1200" dirty="0" err="1"/>
            <a:t>rohkem</a:t>
          </a:r>
          <a:r>
            <a:rPr lang="en-US" sz="2400" kern="1200" dirty="0"/>
            <a:t> </a:t>
          </a:r>
          <a:r>
            <a:rPr lang="en-US" sz="2400" kern="1200" dirty="0" err="1"/>
            <a:t>huvilisi</a:t>
          </a:r>
          <a:r>
            <a:rPr lang="en-US" sz="2400" kern="1200" dirty="0"/>
            <a:t> (</a:t>
          </a:r>
          <a:r>
            <a:rPr lang="en-US" sz="2400" kern="1200" dirty="0" err="1"/>
            <a:t>lasteaedasid</a:t>
          </a:r>
          <a:r>
            <a:rPr lang="en-US" sz="2400" kern="1200" dirty="0"/>
            <a:t>)</a:t>
          </a:r>
        </a:p>
      </dsp:txBody>
      <dsp:txXfrm>
        <a:off x="670791" y="1090682"/>
        <a:ext cx="6411969" cy="847812"/>
      </dsp:txXfrm>
    </dsp:sp>
    <dsp:sp modelId="{1438E698-16B5-424E-BD58-D7D2A60E3AE6}">
      <dsp:nvSpPr>
        <dsp:cNvPr id="0" name=""/>
        <dsp:cNvSpPr/>
      </dsp:nvSpPr>
      <dsp:spPr>
        <a:xfrm>
          <a:off x="1279211" y="212861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2018 oli kõige rohkem külastusi (suurim lasteaed 12 rühma, 6 mesinikku)</a:t>
          </a:r>
        </a:p>
      </dsp:txBody>
      <dsp:txXfrm>
        <a:off x="1305588" y="2154987"/>
        <a:ext cx="6421587" cy="847812"/>
      </dsp:txXfrm>
    </dsp:sp>
    <dsp:sp modelId="{59493D8A-9644-425E-A368-226107F72A38}">
      <dsp:nvSpPr>
        <dsp:cNvPr id="0" name=""/>
        <dsp:cNvSpPr/>
      </dsp:nvSpPr>
      <dsp:spPr>
        <a:xfrm>
          <a:off x="1923626" y="319291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Kasutasime</a:t>
          </a:r>
          <a:r>
            <a:rPr lang="en-US" sz="2400" kern="1200" dirty="0"/>
            <a:t> </a:t>
          </a:r>
          <a:r>
            <a:rPr lang="en-US" sz="2400" kern="1200" dirty="0" err="1"/>
            <a:t>inventari</a:t>
          </a:r>
          <a:r>
            <a:rPr lang="en-US" sz="2400" kern="1200" dirty="0"/>
            <a:t> ja </a:t>
          </a:r>
          <a:r>
            <a:rPr lang="en-US" sz="2400" kern="1200" dirty="0" err="1"/>
            <a:t>näidiste</a:t>
          </a:r>
          <a:r>
            <a:rPr lang="en-US" sz="2400" kern="1200" dirty="0"/>
            <a:t> </a:t>
          </a:r>
          <a:r>
            <a:rPr lang="en-US" sz="2400" kern="1200" dirty="0" err="1"/>
            <a:t>soetamiseks</a:t>
          </a:r>
          <a:r>
            <a:rPr lang="en-US" sz="2400" kern="1200" dirty="0"/>
            <a:t> </a:t>
          </a:r>
          <a:r>
            <a:rPr lang="en-US" sz="2400" kern="1200" dirty="0" err="1"/>
            <a:t>toetuseid</a:t>
          </a:r>
          <a:endParaRPr lang="en-US" sz="2400" kern="1200" dirty="0"/>
        </a:p>
      </dsp:txBody>
      <dsp:txXfrm>
        <a:off x="1950003" y="3219292"/>
        <a:ext cx="6411969" cy="847812"/>
      </dsp:txXfrm>
    </dsp:sp>
    <dsp:sp modelId="{2D4F2DB5-51A7-4982-B3CD-E5139F2C331E}">
      <dsp:nvSpPr>
        <dsp:cNvPr id="0" name=""/>
        <dsp:cNvSpPr/>
      </dsp:nvSpPr>
      <dsp:spPr>
        <a:xfrm>
          <a:off x="7109138" y="689751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240846" y="689751"/>
        <a:ext cx="321951" cy="440489"/>
      </dsp:txXfrm>
    </dsp:sp>
    <dsp:sp modelId="{A5384A76-8A89-44AE-82BF-0554AA3CF06A}">
      <dsp:nvSpPr>
        <dsp:cNvPr id="0" name=""/>
        <dsp:cNvSpPr/>
      </dsp:nvSpPr>
      <dsp:spPr>
        <a:xfrm>
          <a:off x="7753553" y="1754057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885261" y="1754057"/>
        <a:ext cx="321951" cy="440489"/>
      </dsp:txXfrm>
    </dsp:sp>
    <dsp:sp modelId="{2275D313-6755-4ADF-810E-2FE6EA8ED3C6}">
      <dsp:nvSpPr>
        <dsp:cNvPr id="0" name=""/>
        <dsp:cNvSpPr/>
      </dsp:nvSpPr>
      <dsp:spPr>
        <a:xfrm>
          <a:off x="8388350" y="2818362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520058" y="2818362"/>
        <a:ext cx="321951" cy="440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namesi.ee/" TargetMode="External"/><Relationship Id="rId2" Type="http://schemas.openxmlformats.org/officeDocument/2006/relationships/hyperlink" Target="mailto:erki@naumanis.e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putukas, õietolm, kollane, Kiletiivaline putukas&#10;&#10;Kirjeldus on genereeritud automaatselt">
            <a:extLst>
              <a:ext uri="{FF2B5EF4-FFF2-40B4-BE49-F238E27FC236}">
                <a16:creationId xmlns:a16="http://schemas.microsoft.com/office/drawing/2014/main" id="{ECA60E41-550D-2801-8227-788C5C4F7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615" y="2442711"/>
            <a:ext cx="4335340" cy="1972579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DE222807-4532-E6F5-8592-7D809A1C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6167" y="1266805"/>
            <a:ext cx="4299666" cy="235164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Ega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lapsed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ei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hammusta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!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Kuidas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rääkida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koolis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ja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lasteaias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meest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 ja </a:t>
            </a:r>
            <a:r>
              <a:rPr lang="fi-FI" sz="3200" b="0" i="0" dirty="0" err="1">
                <a:effectLst/>
                <a:latin typeface="Bookman Old Style" panose="02050604050505020204" pitchFamily="18" charset="0"/>
              </a:rPr>
              <a:t>mesilastest</a:t>
            </a:r>
            <a:r>
              <a:rPr lang="fi-FI" sz="3200" b="0" i="0" dirty="0">
                <a:effectLst/>
                <a:latin typeface="Bookman Old Style" panose="02050604050505020204" pitchFamily="18" charset="0"/>
              </a:rPr>
              <a:t>.</a:t>
            </a:r>
            <a:endParaRPr lang="et-EE" sz="3200" dirty="0">
              <a:latin typeface="Bookman Old Style" panose="02050604050505020204" pitchFamily="18" charset="0"/>
            </a:endParaRP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FA76CEA7-EC9A-AA25-842D-8F456321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6167" y="3822668"/>
            <a:ext cx="6364224" cy="17685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 err="1"/>
              <a:t>Teeme</a:t>
            </a:r>
            <a:r>
              <a:rPr lang="en-US" sz="1600" dirty="0"/>
              <a:t> </a:t>
            </a:r>
            <a:r>
              <a:rPr lang="en-US" sz="1600" dirty="0" err="1"/>
              <a:t>õppimise</a:t>
            </a:r>
            <a:r>
              <a:rPr lang="en-US" sz="1600" dirty="0"/>
              <a:t> </a:t>
            </a:r>
            <a:r>
              <a:rPr lang="en-US" sz="1600" dirty="0" err="1"/>
              <a:t>magusaks</a:t>
            </a:r>
            <a:r>
              <a:rPr lang="en-US" sz="1600" dirty="0"/>
              <a:t>, </a:t>
            </a:r>
            <a:r>
              <a:rPr lang="en-US" sz="1600" dirty="0" err="1"/>
              <a:t>üks</a:t>
            </a:r>
            <a:r>
              <a:rPr lang="en-US" sz="1600" dirty="0"/>
              <a:t> </a:t>
            </a:r>
            <a:r>
              <a:rPr lang="en-US" sz="1600" dirty="0" err="1"/>
              <a:t>klassiruum</a:t>
            </a:r>
            <a:r>
              <a:rPr lang="en-US" sz="1600" dirty="0"/>
              <a:t> </a:t>
            </a:r>
            <a:r>
              <a:rPr lang="en-US" sz="1600" dirty="0" err="1"/>
              <a:t>korraga</a:t>
            </a:r>
            <a:r>
              <a:rPr lang="en-US" sz="1600" dirty="0"/>
              <a:t>!</a:t>
            </a:r>
          </a:p>
          <a:p>
            <a:pPr algn="l">
              <a:lnSpc>
                <a:spcPct val="90000"/>
              </a:lnSpc>
            </a:pPr>
            <a:endParaRPr lang="en-US" sz="1600" dirty="0"/>
          </a:p>
          <a:p>
            <a:pPr algn="l">
              <a:lnSpc>
                <a:spcPct val="90000"/>
              </a:lnSpc>
            </a:pPr>
            <a:r>
              <a:rPr lang="en-US" sz="1600" dirty="0"/>
              <a:t>Erki Naumanis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09.11.2024 </a:t>
            </a:r>
            <a:r>
              <a:rPr lang="en-US" sz="1600" dirty="0" err="1"/>
              <a:t>Tallinna</a:t>
            </a:r>
            <a:r>
              <a:rPr lang="en-US" sz="1600" dirty="0"/>
              <a:t> </a:t>
            </a:r>
            <a:r>
              <a:rPr lang="en-US" sz="1600" dirty="0" err="1"/>
              <a:t>Loomaaed</a:t>
            </a:r>
            <a:endParaRPr lang="et-EE" sz="1600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640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AF056-7E79-B05F-A333-914DB4BED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570C88C-EAC4-1B65-9091-D60ECCCA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/>
              <a:t>Lasteaia edulugu!</a:t>
            </a:r>
            <a:endParaRPr lang="et-EE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graphicFrame>
        <p:nvGraphicFramePr>
          <p:cNvPr id="5" name="Sisu kohatäide 2">
            <a:extLst>
              <a:ext uri="{FF2B5EF4-FFF2-40B4-BE49-F238E27FC236}">
                <a16:creationId xmlns:a16="http://schemas.microsoft.com/office/drawing/2014/main" id="{D88C4FA3-F3EF-6C7C-9581-2DC55E9411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2216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7435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8E388-E1CF-3C58-258B-16991E519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FDA3A43-02DF-9520-651E-64BB1928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 err="1"/>
              <a:t>Külastused</a:t>
            </a:r>
            <a:r>
              <a:rPr lang="en-US" dirty="0"/>
              <a:t> </a:t>
            </a:r>
            <a:r>
              <a:rPr lang="en-US" dirty="0" err="1"/>
              <a:t>koolidesse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6902C73-EEFD-F7F2-38F6-3A9EA52B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US" dirty="0" err="1"/>
              <a:t>Interaktiivne</a:t>
            </a:r>
            <a:r>
              <a:rPr lang="en-US" dirty="0"/>
              <a:t> </a:t>
            </a:r>
            <a:r>
              <a:rPr lang="en-US" dirty="0" err="1"/>
              <a:t>õppimine</a:t>
            </a:r>
            <a:endParaRPr lang="en-US" dirty="0"/>
          </a:p>
          <a:p>
            <a:r>
              <a:rPr lang="en-US" dirty="0"/>
              <a:t>Saab </a:t>
            </a:r>
            <a:r>
              <a:rPr lang="en-US" dirty="0" err="1"/>
              <a:t>süvendatult</a:t>
            </a:r>
            <a:r>
              <a:rPr lang="en-US" dirty="0"/>
              <a:t> </a:t>
            </a:r>
            <a:r>
              <a:rPr lang="en-US" dirty="0" err="1"/>
              <a:t>tutvustada</a:t>
            </a:r>
            <a:r>
              <a:rPr lang="en-US" dirty="0"/>
              <a:t> </a:t>
            </a:r>
            <a:r>
              <a:rPr lang="en-US" dirty="0" err="1"/>
              <a:t>mesilase</a:t>
            </a:r>
            <a:r>
              <a:rPr lang="en-US" dirty="0"/>
              <a:t> </a:t>
            </a:r>
            <a:r>
              <a:rPr lang="en-US" dirty="0" err="1"/>
              <a:t>bioloogiat</a:t>
            </a:r>
            <a:endParaRPr lang="en-US" dirty="0"/>
          </a:p>
          <a:p>
            <a:r>
              <a:rPr lang="en-US" dirty="0" err="1"/>
              <a:t>Mesilase</a:t>
            </a:r>
            <a:r>
              <a:rPr lang="en-US" dirty="0"/>
              <a:t> </a:t>
            </a:r>
            <a:r>
              <a:rPr lang="en-US" dirty="0" err="1"/>
              <a:t>arengu</a:t>
            </a:r>
            <a:r>
              <a:rPr lang="en-US" dirty="0"/>
              <a:t> </a:t>
            </a:r>
            <a:r>
              <a:rPr lang="en-US" dirty="0" err="1"/>
              <a:t>ülevaade</a:t>
            </a:r>
            <a:endParaRPr lang="en-US" dirty="0"/>
          </a:p>
          <a:p>
            <a:r>
              <a:rPr lang="en-US" dirty="0" err="1"/>
              <a:t>Lihtsam</a:t>
            </a:r>
            <a:r>
              <a:rPr lang="en-US" dirty="0"/>
              <a:t> </a:t>
            </a:r>
            <a:r>
              <a:rPr lang="en-US" dirty="0" err="1"/>
              <a:t>korraldada</a:t>
            </a:r>
            <a:r>
              <a:rPr lang="en-US" dirty="0"/>
              <a:t> </a:t>
            </a:r>
            <a:r>
              <a:rPr lang="en-US" dirty="0" err="1"/>
              <a:t>liikumismänge</a:t>
            </a:r>
            <a:r>
              <a:rPr lang="en-US" dirty="0"/>
              <a:t> (</a:t>
            </a:r>
            <a:r>
              <a:rPr lang="en-US" dirty="0" err="1"/>
              <a:t>korjemesilane</a:t>
            </a:r>
            <a:r>
              <a:rPr lang="en-US" dirty="0"/>
              <a:t>, </a:t>
            </a:r>
            <a:r>
              <a:rPr lang="en-US" dirty="0" err="1"/>
              <a:t>mesiniku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ACBFCC7-4032-98F0-F2F4-3B28CCD41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98" r="7850" b="2"/>
          <a:stretch/>
        </p:blipFill>
        <p:spPr>
          <a:xfrm>
            <a:off x="392854" y="1534160"/>
            <a:ext cx="6112248" cy="4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3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FA01C-362C-7E93-362E-B3468167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F5B62AA-9037-F855-66DD-7891FC32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Nõuandeid</a:t>
            </a:r>
            <a:r>
              <a:rPr lang="en-US" dirty="0"/>
              <a:t> </a:t>
            </a:r>
            <a:r>
              <a:rPr lang="en-US" dirty="0" err="1"/>
              <a:t>kooli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BCFBD2E-8597-4122-12A5-E3176CC07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en-US" dirty="0" err="1"/>
              <a:t>Seostage</a:t>
            </a:r>
            <a:r>
              <a:rPr lang="en-US" dirty="0"/>
              <a:t> </a:t>
            </a:r>
            <a:r>
              <a:rPr lang="en-US" dirty="0" err="1"/>
              <a:t>õppekavaga</a:t>
            </a:r>
            <a:endParaRPr lang="en-US" dirty="0"/>
          </a:p>
          <a:p>
            <a:r>
              <a:rPr lang="en-US" dirty="0" err="1"/>
              <a:t>Seostage</a:t>
            </a:r>
            <a:r>
              <a:rPr lang="en-US" dirty="0"/>
              <a:t> </a:t>
            </a:r>
            <a:r>
              <a:rPr lang="en-US" dirty="0" err="1"/>
              <a:t>ümbritsevaga</a:t>
            </a:r>
            <a:r>
              <a:rPr lang="en-US" dirty="0"/>
              <a:t> (</a:t>
            </a:r>
            <a:r>
              <a:rPr lang="en-US" dirty="0" err="1"/>
              <a:t>lennu</a:t>
            </a:r>
            <a:r>
              <a:rPr lang="en-US" dirty="0"/>
              <a:t> </a:t>
            </a:r>
            <a:r>
              <a:rPr lang="en-US" dirty="0" err="1"/>
              <a:t>kaugus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)</a:t>
            </a:r>
          </a:p>
          <a:p>
            <a:r>
              <a:rPr lang="en-US" dirty="0" err="1"/>
              <a:t>Seosed</a:t>
            </a:r>
            <a:r>
              <a:rPr lang="en-US" dirty="0"/>
              <a:t> </a:t>
            </a:r>
            <a:r>
              <a:rPr lang="en-US" dirty="0" err="1"/>
              <a:t>keskkonnaga</a:t>
            </a:r>
            <a:endParaRPr lang="en-US" dirty="0"/>
          </a:p>
          <a:p>
            <a:r>
              <a:rPr lang="en-US" dirty="0" err="1"/>
              <a:t>Paeluvad</a:t>
            </a:r>
            <a:r>
              <a:rPr lang="en-US" dirty="0"/>
              <a:t> ja </a:t>
            </a:r>
            <a:r>
              <a:rPr lang="en-US" dirty="0" err="1"/>
              <a:t>huvitavad</a:t>
            </a:r>
            <a:r>
              <a:rPr lang="en-US" dirty="0"/>
              <a:t> </a:t>
            </a:r>
            <a:r>
              <a:rPr lang="en-US" dirty="0" err="1"/>
              <a:t>graafikud</a:t>
            </a:r>
            <a:endParaRPr lang="en-US" dirty="0"/>
          </a:p>
          <a:p>
            <a:r>
              <a:rPr lang="en-US" dirty="0" err="1"/>
              <a:t>Maketid</a:t>
            </a:r>
            <a:r>
              <a:rPr lang="en-US" dirty="0"/>
              <a:t> ja </a:t>
            </a:r>
            <a:r>
              <a:rPr lang="en-US" dirty="0" err="1"/>
              <a:t>muud</a:t>
            </a:r>
            <a:r>
              <a:rPr lang="en-US" dirty="0"/>
              <a:t> </a:t>
            </a:r>
            <a:r>
              <a:rPr lang="en-US" dirty="0" err="1"/>
              <a:t>füüsilised</a:t>
            </a:r>
            <a:r>
              <a:rPr lang="en-US" dirty="0"/>
              <a:t> </a:t>
            </a:r>
            <a:r>
              <a:rPr lang="en-US" dirty="0" err="1"/>
              <a:t>õppevahendid</a:t>
            </a:r>
            <a:endParaRPr lang="en-US" dirty="0"/>
          </a:p>
          <a:p>
            <a:endParaRPr lang="en-US" dirty="0"/>
          </a:p>
          <a:p>
            <a:endParaRPr lang="et-EE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4995D292-170B-5EC6-7240-301066A5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35" y="1910978"/>
            <a:ext cx="7128841" cy="39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8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875E1-B786-7186-C957-4F133124F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6532A4-0A97-FE65-C935-2FE77634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Koolis käigu edulood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1BB02E4-0DAE-2BE1-85C5-D4C54F9BF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US" dirty="0" err="1"/>
              <a:t>Reaalkool</a:t>
            </a:r>
            <a:endParaRPr lang="en-US" dirty="0"/>
          </a:p>
          <a:p>
            <a:r>
              <a:rPr lang="en-US" dirty="0" err="1"/>
              <a:t>Laagna</a:t>
            </a:r>
            <a:r>
              <a:rPr lang="en-US" dirty="0"/>
              <a:t> </a:t>
            </a:r>
            <a:r>
              <a:rPr lang="en-US" dirty="0" err="1"/>
              <a:t>gümnaasium</a:t>
            </a:r>
            <a:endParaRPr lang="en-US" dirty="0"/>
          </a:p>
          <a:p>
            <a:r>
              <a:rPr lang="en-US" dirty="0" err="1"/>
              <a:t>Haabneeme</a:t>
            </a:r>
            <a:r>
              <a:rPr lang="en-US" dirty="0"/>
              <a:t> </a:t>
            </a:r>
            <a:r>
              <a:rPr lang="en-US" dirty="0" err="1"/>
              <a:t>kool</a:t>
            </a:r>
            <a:endParaRPr lang="en-US" dirty="0"/>
          </a:p>
          <a:p>
            <a:r>
              <a:rPr lang="en-US" dirty="0" err="1"/>
              <a:t>Laagri</a:t>
            </a:r>
            <a:r>
              <a:rPr lang="en-US" dirty="0"/>
              <a:t> </a:t>
            </a:r>
            <a:r>
              <a:rPr lang="en-US" dirty="0" err="1"/>
              <a:t>kool</a:t>
            </a:r>
            <a:endParaRPr lang="en-US" dirty="0"/>
          </a:p>
          <a:p>
            <a:r>
              <a:rPr lang="en-US" dirty="0" err="1"/>
              <a:t>Avatud</a:t>
            </a:r>
            <a:r>
              <a:rPr lang="en-US" dirty="0"/>
              <a:t> </a:t>
            </a:r>
            <a:r>
              <a:rPr lang="en-US" dirty="0" err="1"/>
              <a:t>kool</a:t>
            </a:r>
            <a:endParaRPr lang="en-US" dirty="0"/>
          </a:p>
          <a:p>
            <a:r>
              <a:rPr lang="en-US" dirty="0"/>
              <a:t>Gaia Kool</a:t>
            </a:r>
          </a:p>
          <a:p>
            <a:r>
              <a:rPr lang="en-US" dirty="0" err="1"/>
              <a:t>Kopli</a:t>
            </a:r>
            <a:r>
              <a:rPr lang="en-US" dirty="0"/>
              <a:t> </a:t>
            </a:r>
            <a:r>
              <a:rPr lang="en-US" dirty="0" err="1"/>
              <a:t>ametikool</a:t>
            </a:r>
            <a:endParaRPr lang="en-US" dirty="0"/>
          </a:p>
          <a:p>
            <a:r>
              <a:rPr lang="en-US" dirty="0"/>
              <a:t>Saku </a:t>
            </a:r>
            <a:r>
              <a:rPr lang="en-US" dirty="0" err="1"/>
              <a:t>gümnaasium</a:t>
            </a:r>
            <a:endParaRPr lang="et-EE" dirty="0"/>
          </a:p>
        </p:txBody>
      </p:sp>
      <p:pic>
        <p:nvPicPr>
          <p:cNvPr id="5" name="Pilt 4" descr="Pilt, millel on kujutatud inimene, rõivad, toas, tüdruk&#10;&#10;Kirjeldus on genereeritud automaatselt">
            <a:extLst>
              <a:ext uri="{FF2B5EF4-FFF2-40B4-BE49-F238E27FC236}">
                <a16:creationId xmlns:a16="http://schemas.microsoft.com/office/drawing/2014/main" id="{1DC8EFB3-C64C-7B3D-7719-C6F6DD32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417" b="3"/>
          <a:stretch/>
        </p:blipFill>
        <p:spPr>
          <a:xfrm rot="5400000">
            <a:off x="1488892" y="1347771"/>
            <a:ext cx="4089071" cy="57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7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74BC6C-09B7-BC0F-1A14-6077D339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D2EEE4E2-2DA4-6DC0-6E52-AA4FB27A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38" r="2590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34AD7127-BF82-9ADB-7444-16FDF1B7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err="1"/>
              <a:t>Koolilapsed</a:t>
            </a:r>
            <a:r>
              <a:rPr lang="en-US" sz="2800"/>
              <a:t> – </a:t>
            </a:r>
            <a:r>
              <a:rPr lang="en-US" sz="2800" err="1"/>
              <a:t>tegelikult</a:t>
            </a:r>
            <a:r>
              <a:rPr lang="en-US" sz="2800"/>
              <a:t> </a:t>
            </a:r>
            <a:r>
              <a:rPr lang="en-US" sz="2800" err="1"/>
              <a:t>ei</a:t>
            </a:r>
            <a:r>
              <a:rPr lang="en-US" sz="2800"/>
              <a:t> </a:t>
            </a:r>
            <a:r>
              <a:rPr lang="en-US" sz="2800" err="1"/>
              <a:t>hammusta</a:t>
            </a:r>
            <a:r>
              <a:rPr lang="en-US" sz="2800"/>
              <a:t>! </a:t>
            </a:r>
            <a:endParaRPr lang="et-EE" sz="280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E90C63D-BF30-5FFD-C7D5-AD6E80130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 err="1"/>
              <a:t>Häirivad</a:t>
            </a:r>
            <a:r>
              <a:rPr lang="en-US" dirty="0"/>
              <a:t> </a:t>
            </a:r>
            <a:r>
              <a:rPr lang="en-US" dirty="0" err="1"/>
              <a:t>tundi</a:t>
            </a:r>
            <a:r>
              <a:rPr lang="en-US" dirty="0"/>
              <a:t> </a:t>
            </a:r>
            <a:r>
              <a:rPr lang="en-US" dirty="0" err="1"/>
              <a:t>jutuga</a:t>
            </a:r>
            <a:endParaRPr lang="en-US" dirty="0"/>
          </a:p>
          <a:p>
            <a:r>
              <a:rPr lang="en-US" dirty="0" err="1"/>
              <a:t>Näpivad</a:t>
            </a:r>
            <a:r>
              <a:rPr lang="en-US" dirty="0"/>
              <a:t> </a:t>
            </a:r>
            <a:r>
              <a:rPr lang="en-US" dirty="0" err="1"/>
              <a:t>telefoni</a:t>
            </a:r>
            <a:endParaRPr lang="en-US" dirty="0"/>
          </a:p>
          <a:p>
            <a:r>
              <a:rPr lang="en-US" dirty="0" err="1"/>
              <a:t>Togivad</a:t>
            </a:r>
            <a:r>
              <a:rPr lang="en-US" dirty="0"/>
              <a:t> </a:t>
            </a:r>
            <a:r>
              <a:rPr lang="en-US" dirty="0" err="1"/>
              <a:t>üksteist</a:t>
            </a:r>
            <a:endParaRPr lang="en-US" dirty="0"/>
          </a:p>
          <a:p>
            <a:endParaRPr lang="en-US" dirty="0"/>
          </a:p>
          <a:p>
            <a:r>
              <a:rPr lang="en-US" dirty="0"/>
              <a:t>Keera </a:t>
            </a:r>
            <a:r>
              <a:rPr lang="en-US" dirty="0" err="1"/>
              <a:t>häirivad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 </a:t>
            </a:r>
            <a:r>
              <a:rPr lang="en-US" dirty="0" err="1"/>
              <a:t>naljaks</a:t>
            </a:r>
            <a:r>
              <a:rPr lang="en-US" dirty="0"/>
              <a:t> ja </a:t>
            </a:r>
            <a:r>
              <a:rPr lang="en-US" dirty="0" err="1"/>
              <a:t>huvitavaks</a:t>
            </a:r>
            <a:r>
              <a:rPr lang="en-US" dirty="0"/>
              <a:t> </a:t>
            </a:r>
            <a:r>
              <a:rPr lang="en-US" dirty="0" err="1"/>
              <a:t>tegevuseks</a:t>
            </a:r>
            <a:endParaRPr lang="en-US" dirty="0"/>
          </a:p>
          <a:p>
            <a:r>
              <a:rPr lang="en-US" dirty="0" err="1"/>
              <a:t>Säilita</a:t>
            </a:r>
            <a:r>
              <a:rPr lang="en-US" dirty="0"/>
              <a:t> </a:t>
            </a:r>
            <a:r>
              <a:rPr lang="en-US" dirty="0" err="1"/>
              <a:t>rahu</a:t>
            </a:r>
            <a:r>
              <a:rPr lang="en-US" dirty="0"/>
              <a:t> ja </a:t>
            </a:r>
            <a:r>
              <a:rPr lang="en-US" dirty="0" err="1"/>
              <a:t>viska</a:t>
            </a:r>
            <a:r>
              <a:rPr lang="en-US" dirty="0"/>
              <a:t> </a:t>
            </a:r>
            <a:r>
              <a:rPr lang="en-US" dirty="0" err="1"/>
              <a:t>nalja</a:t>
            </a:r>
            <a:r>
              <a:rPr lang="en-US" dirty="0"/>
              <a:t> – </a:t>
            </a:r>
            <a:r>
              <a:rPr lang="en-US" dirty="0" err="1"/>
              <a:t>teemakohane</a:t>
            </a:r>
            <a:r>
              <a:rPr lang="en-US" dirty="0"/>
              <a:t> </a:t>
            </a:r>
            <a:r>
              <a:rPr lang="en-US" dirty="0" err="1"/>
              <a:t>anekdoot</a:t>
            </a:r>
            <a:r>
              <a:rPr lang="en-US" dirty="0"/>
              <a:t> </a:t>
            </a:r>
          </a:p>
          <a:p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teemasse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suunatud</a:t>
            </a:r>
            <a:r>
              <a:rPr lang="en-US" dirty="0"/>
              <a:t> </a:t>
            </a:r>
            <a:r>
              <a:rPr lang="en-US" dirty="0" err="1"/>
              <a:t>küsimustega</a:t>
            </a:r>
            <a:endParaRPr lang="et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88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FA3FAF-B412-C762-3E98-7EDD806D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4DAF813-2990-F89E-C239-2385A0CC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 err="1"/>
              <a:t>Valmista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materjalid</a:t>
            </a:r>
            <a:r>
              <a:rPr lang="en-US" dirty="0"/>
              <a:t>!</a:t>
            </a:r>
            <a:endParaRPr lang="et-EE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77F4ECE-E22F-73C4-E77F-1F16468C5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Nii </a:t>
            </a:r>
            <a:r>
              <a:rPr lang="en-US" dirty="0" err="1"/>
              <a:t>lasteaia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ka </a:t>
            </a:r>
            <a:r>
              <a:rPr lang="en-US" dirty="0" err="1"/>
              <a:t>kooli</a:t>
            </a:r>
            <a:r>
              <a:rPr lang="en-US" dirty="0"/>
              <a:t> </a:t>
            </a:r>
            <a:r>
              <a:rPr lang="en-US" dirty="0" err="1"/>
              <a:t>tunni</a:t>
            </a:r>
            <a:r>
              <a:rPr lang="en-US" dirty="0"/>
              <a:t> </a:t>
            </a:r>
            <a:r>
              <a:rPr lang="en-US" dirty="0" err="1"/>
              <a:t>läbiviimise</a:t>
            </a:r>
            <a:r>
              <a:rPr lang="en-US" dirty="0"/>
              <a:t> </a:t>
            </a:r>
            <a:r>
              <a:rPr lang="en-US" dirty="0" err="1"/>
              <a:t>edu</a:t>
            </a:r>
            <a:r>
              <a:rPr lang="en-US" dirty="0"/>
              <a:t> on </a:t>
            </a:r>
            <a:r>
              <a:rPr lang="en-US" dirty="0" err="1"/>
              <a:t>ettevalmistus</a:t>
            </a:r>
            <a:r>
              <a:rPr lang="en-US" dirty="0"/>
              <a:t>!</a:t>
            </a:r>
          </a:p>
          <a:p>
            <a:pPr lvl="1"/>
            <a:r>
              <a:rPr lang="en-US" dirty="0" err="1"/>
              <a:t>Kogemus</a:t>
            </a:r>
            <a:r>
              <a:rPr lang="en-US" dirty="0"/>
              <a:t> != </a:t>
            </a:r>
            <a:r>
              <a:rPr lang="en-US" dirty="0" err="1"/>
              <a:t>õpetamise</a:t>
            </a:r>
            <a:r>
              <a:rPr lang="en-US" dirty="0"/>
              <a:t> </a:t>
            </a:r>
            <a:r>
              <a:rPr lang="en-US" dirty="0" err="1"/>
              <a:t>oskus</a:t>
            </a:r>
            <a:endParaRPr lang="en-US" dirty="0"/>
          </a:p>
          <a:p>
            <a:r>
              <a:rPr lang="en-US" dirty="0" err="1"/>
              <a:t>Tunni</a:t>
            </a:r>
            <a:r>
              <a:rPr lang="en-US" dirty="0"/>
              <a:t> sisu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huvitav</a:t>
            </a:r>
            <a:r>
              <a:rPr lang="en-US" dirty="0"/>
              <a:t> ja </a:t>
            </a:r>
            <a:r>
              <a:rPr lang="en-US" dirty="0" err="1"/>
              <a:t>kaasahaarav</a:t>
            </a:r>
            <a:endParaRPr lang="en-US" dirty="0"/>
          </a:p>
          <a:p>
            <a:r>
              <a:rPr lang="en-US" dirty="0" err="1"/>
              <a:t>Soovituslik</a:t>
            </a:r>
            <a:r>
              <a:rPr lang="en-US" dirty="0"/>
              <a:t> on </a:t>
            </a:r>
            <a:r>
              <a:rPr lang="en-US" dirty="0" err="1"/>
              <a:t>esitlus</a:t>
            </a:r>
            <a:r>
              <a:rPr lang="en-US" dirty="0"/>
              <a:t> </a:t>
            </a:r>
            <a:r>
              <a:rPr lang="en-US" dirty="0" err="1"/>
              <a:t>paar</a:t>
            </a:r>
            <a:r>
              <a:rPr lang="en-US" dirty="0"/>
              <a:t> </a:t>
            </a:r>
            <a:r>
              <a:rPr lang="en-US" dirty="0" err="1"/>
              <a:t>korda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harjutada</a:t>
            </a:r>
            <a:endParaRPr lang="en-US" dirty="0"/>
          </a:p>
          <a:p>
            <a:r>
              <a:rPr lang="en-US" dirty="0" err="1"/>
              <a:t>Koordineeri</a:t>
            </a:r>
            <a:r>
              <a:rPr lang="en-US" dirty="0"/>
              <a:t> ka </a:t>
            </a:r>
            <a:r>
              <a:rPr lang="en-US" dirty="0" err="1"/>
              <a:t>õpetajaga</a:t>
            </a:r>
            <a:r>
              <a:rPr lang="en-US" dirty="0"/>
              <a:t> ja </a:t>
            </a:r>
            <a:r>
              <a:rPr lang="en-US" dirty="0" err="1"/>
              <a:t>tekita</a:t>
            </a:r>
            <a:r>
              <a:rPr lang="en-US" dirty="0"/>
              <a:t> </a:t>
            </a:r>
            <a:r>
              <a:rPr lang="en-US" dirty="0" err="1"/>
              <a:t>seoseid</a:t>
            </a:r>
            <a:r>
              <a:rPr lang="en-US" dirty="0"/>
              <a:t> </a:t>
            </a:r>
            <a:r>
              <a:rPr lang="en-US" dirty="0" err="1"/>
              <a:t>teiste</a:t>
            </a:r>
            <a:r>
              <a:rPr lang="en-US" dirty="0"/>
              <a:t> </a:t>
            </a:r>
            <a:r>
              <a:rPr lang="en-US" dirty="0" err="1"/>
              <a:t>õppeainetega</a:t>
            </a:r>
            <a:endParaRPr lang="en-US" dirty="0"/>
          </a:p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784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38EAE-F37F-FAB9-E883-0FD2093B2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4F35EEF-EB4F-F97A-71BA-1B144E62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Logistika</a:t>
            </a:r>
            <a:endParaRPr lang="et-EE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67344D71-5DAE-0A0E-4D3B-E6724BE4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8" y="1270000"/>
            <a:ext cx="3765492" cy="5303510"/>
          </a:xfrm>
          <a:prstGeom prst="rect">
            <a:avLst/>
          </a:prstGeom>
        </p:spPr>
      </p:pic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4DA78EC-56F8-6179-A5DE-5A8ED25E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89"/>
            <a:ext cx="6096840" cy="3880773"/>
          </a:xfrm>
        </p:spPr>
        <p:txBody>
          <a:bodyPr>
            <a:normAutofit/>
          </a:bodyPr>
          <a:lstStyle/>
          <a:p>
            <a:r>
              <a:rPr lang="en-US" dirty="0" err="1"/>
              <a:t>Saabu</a:t>
            </a:r>
            <a:r>
              <a:rPr lang="en-US" dirty="0"/>
              <a:t> </a:t>
            </a:r>
            <a:r>
              <a:rPr lang="en-US" dirty="0" err="1"/>
              <a:t>kohale</a:t>
            </a:r>
            <a:r>
              <a:rPr lang="en-US" dirty="0"/>
              <a:t> </a:t>
            </a:r>
            <a:r>
              <a:rPr lang="en-US" dirty="0" err="1"/>
              <a:t>aegsasti</a:t>
            </a:r>
            <a:r>
              <a:rPr lang="en-US" dirty="0"/>
              <a:t>!</a:t>
            </a:r>
          </a:p>
          <a:p>
            <a:r>
              <a:rPr lang="en-US" dirty="0" err="1"/>
              <a:t>Säti</a:t>
            </a:r>
            <a:r>
              <a:rPr lang="en-US" dirty="0"/>
              <a:t> </a:t>
            </a:r>
            <a:r>
              <a:rPr lang="en-US" dirty="0" err="1"/>
              <a:t>abivahendid</a:t>
            </a:r>
            <a:r>
              <a:rPr lang="en-US" dirty="0"/>
              <a:t> </a:t>
            </a:r>
            <a:r>
              <a:rPr lang="en-US" dirty="0" err="1"/>
              <a:t>selliselt</a:t>
            </a:r>
            <a:r>
              <a:rPr lang="en-US" dirty="0"/>
              <a:t>, et </a:t>
            </a:r>
            <a:r>
              <a:rPr lang="en-US" dirty="0" err="1"/>
              <a:t>saaksid</a:t>
            </a:r>
            <a:r>
              <a:rPr lang="en-US" dirty="0"/>
              <a:t> need </a:t>
            </a:r>
            <a:r>
              <a:rPr lang="en-US" dirty="0" err="1"/>
              <a:t>ühe-kahe</a:t>
            </a:r>
            <a:r>
              <a:rPr lang="en-US" dirty="0"/>
              <a:t> </a:t>
            </a:r>
            <a:r>
              <a:rPr lang="en-US" dirty="0" err="1"/>
              <a:t>korraga</a:t>
            </a:r>
            <a:r>
              <a:rPr lang="en-US" dirty="0"/>
              <a:t> </a:t>
            </a:r>
            <a:r>
              <a:rPr lang="en-US" dirty="0" err="1"/>
              <a:t>kohale</a:t>
            </a:r>
            <a:r>
              <a:rPr lang="en-US" dirty="0"/>
              <a:t> </a:t>
            </a:r>
            <a:r>
              <a:rPr lang="en-US" dirty="0" err="1"/>
              <a:t>toimetada</a:t>
            </a:r>
            <a:endParaRPr lang="en-US" dirty="0"/>
          </a:p>
          <a:p>
            <a:r>
              <a:rPr lang="en-US" dirty="0" err="1"/>
              <a:t>Abivahendid</a:t>
            </a:r>
            <a:r>
              <a:rPr lang="en-US" dirty="0"/>
              <a:t> pane </a:t>
            </a:r>
            <a:r>
              <a:rPr lang="en-US" dirty="0" err="1"/>
              <a:t>valmis</a:t>
            </a:r>
            <a:r>
              <a:rPr lang="en-US" dirty="0"/>
              <a:t> juba </a:t>
            </a:r>
            <a:r>
              <a:rPr lang="en-US" dirty="0" err="1"/>
              <a:t>eelmisel</a:t>
            </a:r>
            <a:r>
              <a:rPr lang="en-US" dirty="0"/>
              <a:t> </a:t>
            </a:r>
            <a:r>
              <a:rPr lang="en-US" dirty="0" err="1"/>
              <a:t>õhtul</a:t>
            </a:r>
            <a:r>
              <a:rPr lang="en-US" dirty="0"/>
              <a:t> (</a:t>
            </a:r>
            <a:r>
              <a:rPr lang="en-US" dirty="0" err="1"/>
              <a:t>hommikul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asju</a:t>
            </a:r>
            <a:r>
              <a:rPr lang="en-US" dirty="0"/>
              <a:t> </a:t>
            </a:r>
            <a:r>
              <a:rPr lang="en-US" dirty="0" err="1"/>
              <a:t>meelde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võtta</a:t>
            </a:r>
            <a:r>
              <a:rPr lang="en-US" dirty="0"/>
              <a:t>)</a:t>
            </a:r>
          </a:p>
          <a:p>
            <a:r>
              <a:rPr lang="en-US" dirty="0" err="1"/>
              <a:t>Kokkuleppeid</a:t>
            </a:r>
            <a:r>
              <a:rPr lang="en-US" dirty="0"/>
              <a:t> </a:t>
            </a:r>
            <a:r>
              <a:rPr lang="en-US" dirty="0" err="1"/>
              <a:t>tehes</a:t>
            </a:r>
            <a:r>
              <a:rPr lang="en-US" dirty="0"/>
              <a:t> </a:t>
            </a:r>
            <a:r>
              <a:rPr lang="en-US" dirty="0" err="1"/>
              <a:t>suhtle</a:t>
            </a:r>
            <a:r>
              <a:rPr lang="en-US" dirty="0"/>
              <a:t> </a:t>
            </a:r>
            <a:r>
              <a:rPr lang="en-US" dirty="0" err="1"/>
              <a:t>ühe</a:t>
            </a:r>
            <a:r>
              <a:rPr lang="en-US" dirty="0"/>
              <a:t> </a:t>
            </a:r>
            <a:r>
              <a:rPr lang="en-US" dirty="0" err="1"/>
              <a:t>kontaktisikuga</a:t>
            </a:r>
            <a:r>
              <a:rPr lang="en-US" dirty="0"/>
              <a:t>, </a:t>
            </a:r>
            <a:r>
              <a:rPr lang="en-US" dirty="0" err="1"/>
              <a:t>vältimaks</a:t>
            </a:r>
            <a:r>
              <a:rPr lang="en-US" dirty="0"/>
              <a:t> </a:t>
            </a:r>
            <a:r>
              <a:rPr lang="en-US" dirty="0" err="1"/>
              <a:t>segadust</a:t>
            </a:r>
            <a:endParaRPr lang="en-US" dirty="0"/>
          </a:p>
          <a:p>
            <a:r>
              <a:rPr lang="en-US" dirty="0" err="1"/>
              <a:t>Võimalusel</a:t>
            </a:r>
            <a:r>
              <a:rPr lang="en-US" dirty="0"/>
              <a:t> tee </a:t>
            </a:r>
            <a:r>
              <a:rPr lang="en-US" dirty="0" err="1"/>
              <a:t>nimekiri</a:t>
            </a:r>
            <a:r>
              <a:rPr lang="en-US" dirty="0"/>
              <a:t> </a:t>
            </a:r>
            <a:r>
              <a:rPr lang="en-US" dirty="0" err="1"/>
              <a:t>asjadest</a:t>
            </a:r>
            <a:r>
              <a:rPr lang="en-US" dirty="0"/>
              <a:t>, mis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võtta</a:t>
            </a:r>
            <a:r>
              <a:rPr lang="en-US" dirty="0"/>
              <a:t> ja </a:t>
            </a:r>
            <a:r>
              <a:rPr lang="en-US" dirty="0" err="1"/>
              <a:t>millest</a:t>
            </a:r>
            <a:r>
              <a:rPr lang="en-US" dirty="0"/>
              <a:t> </a:t>
            </a:r>
            <a:r>
              <a:rPr lang="en-US" dirty="0" err="1"/>
              <a:t>räägid</a:t>
            </a:r>
            <a:endParaRPr lang="en-US" dirty="0"/>
          </a:p>
          <a:p>
            <a:r>
              <a:rPr lang="en-US" dirty="0" err="1"/>
              <a:t>Alati</a:t>
            </a:r>
            <a:r>
              <a:rPr lang="en-US" dirty="0"/>
              <a:t> on </a:t>
            </a:r>
            <a:r>
              <a:rPr lang="en-US" dirty="0" err="1"/>
              <a:t>asju</a:t>
            </a:r>
            <a:r>
              <a:rPr lang="en-US" dirty="0"/>
              <a:t> </a:t>
            </a:r>
            <a:r>
              <a:rPr lang="en-US" dirty="0" err="1"/>
              <a:t>kaasas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220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E9892-FB90-226D-7C35-41F1BB45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toas, põrand, puidust&#10;&#10;Kirjeldus on genereeritud automaatselt">
            <a:extLst>
              <a:ext uri="{FF2B5EF4-FFF2-40B4-BE49-F238E27FC236}">
                <a16:creationId xmlns:a16="http://schemas.microsoft.com/office/drawing/2014/main" id="{77B44AC0-F115-6712-21DA-A8BC2589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8" r="169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3D1E96EB-FC1F-67AE-B4A8-6D4094D5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 err="1"/>
              <a:t>Vaatlustaru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8E2523A-0514-0C1A-C101-1101737B1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 err="1"/>
              <a:t>Võimalusel</a:t>
            </a:r>
            <a:r>
              <a:rPr lang="en-US" dirty="0"/>
              <a:t> </a:t>
            </a:r>
            <a:r>
              <a:rPr lang="en-US" dirty="0" err="1"/>
              <a:t>võta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vaatlustaru</a:t>
            </a:r>
            <a:r>
              <a:rPr lang="en-US" dirty="0"/>
              <a:t>, </a:t>
            </a:r>
            <a:r>
              <a:rPr lang="en-US" dirty="0" err="1"/>
              <a:t>millega</a:t>
            </a:r>
            <a:r>
              <a:rPr lang="en-US" dirty="0"/>
              <a:t>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pool </a:t>
            </a:r>
            <a:r>
              <a:rPr lang="en-US" dirty="0" err="1"/>
              <a:t>ajast</a:t>
            </a:r>
            <a:r>
              <a:rPr lang="en-US" dirty="0"/>
              <a:t> juba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sisustada</a:t>
            </a:r>
            <a:endParaRPr lang="en-US" dirty="0"/>
          </a:p>
          <a:p>
            <a:r>
              <a:rPr lang="en-US" dirty="0" err="1"/>
              <a:t>Elusad</a:t>
            </a:r>
            <a:r>
              <a:rPr lang="en-US" dirty="0"/>
              <a:t> </a:t>
            </a:r>
            <a:r>
              <a:rPr lang="en-US" dirty="0" err="1"/>
              <a:t>mesilased</a:t>
            </a:r>
            <a:r>
              <a:rPr lang="en-US" dirty="0"/>
              <a:t> </a:t>
            </a:r>
            <a:r>
              <a:rPr lang="en-US" dirty="0" err="1"/>
              <a:t>paeluvad</a:t>
            </a:r>
            <a:r>
              <a:rPr lang="en-US" dirty="0"/>
              <a:t> </a:t>
            </a:r>
            <a:r>
              <a:rPr lang="en-US" dirty="0" err="1"/>
              <a:t>kõiki</a:t>
            </a:r>
            <a:r>
              <a:rPr lang="en-US" dirty="0"/>
              <a:t> – </a:t>
            </a:r>
            <a:r>
              <a:rPr lang="en-US" dirty="0" err="1"/>
              <a:t>tavaliselt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pääse</a:t>
            </a:r>
            <a:r>
              <a:rPr lang="en-US" dirty="0"/>
              <a:t> </a:t>
            </a:r>
            <a:r>
              <a:rPr lang="en-US" dirty="0" err="1"/>
              <a:t>õpetajad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lummusest</a:t>
            </a:r>
            <a:endParaRPr lang="en-US" dirty="0"/>
          </a:p>
          <a:p>
            <a:r>
              <a:rPr lang="en-US" dirty="0" err="1"/>
              <a:t>Küsi</a:t>
            </a:r>
            <a:r>
              <a:rPr lang="en-US" dirty="0"/>
              <a:t> </a:t>
            </a:r>
            <a:r>
              <a:rPr lang="en-US" dirty="0" err="1"/>
              <a:t>vaatlustaru</a:t>
            </a:r>
            <a:r>
              <a:rPr lang="en-US" dirty="0"/>
              <a:t> </a:t>
            </a:r>
            <a:r>
              <a:rPr lang="en-US" dirty="0" err="1"/>
              <a:t>seltsilt</a:t>
            </a:r>
            <a:r>
              <a:rPr lang="en-US" dirty="0"/>
              <a:t> (TMS 6kt)</a:t>
            </a:r>
          </a:p>
          <a:p>
            <a:endParaRPr lang="et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13709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BB2883-E5F0-6A58-24A3-601A465E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46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77" name="Isosceles Triangle 51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81" name="Isosceles Triangle 55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82" name="Isosceles Triangle 56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83" name="Rectangle 5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2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lt 22" descr="Pilt, millel on kujutatud toas, põrand, puidust&#10;&#10;Kirjeldus on genereeritud automaatselt">
            <a:extLst>
              <a:ext uri="{FF2B5EF4-FFF2-40B4-BE49-F238E27FC236}">
                <a16:creationId xmlns:a16="http://schemas.microsoft.com/office/drawing/2014/main" id="{10C9ABA7-0F30-5944-D65A-25FAE3C8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85" name="Rectangle 6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Sisu kohatäide 16" descr="Pilt, millel on kujutatud rõivad, inimene, jalatsid, mööbel&#10;&#10;Kirjeldus on genereeritud automaatselt">
            <a:extLst>
              <a:ext uri="{FF2B5EF4-FFF2-40B4-BE49-F238E27FC236}">
                <a16:creationId xmlns:a16="http://schemas.microsoft.com/office/drawing/2014/main" id="{537D58BF-26FD-D81F-8EE4-02D700924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205" y="3748194"/>
            <a:ext cx="2471631" cy="2471631"/>
          </a:xfrm>
          <a:prstGeom prst="rect">
            <a:avLst/>
          </a:prstGeom>
        </p:spPr>
      </p:pic>
      <p:sp>
        <p:nvSpPr>
          <p:cNvPr id="86" name="Rectangle 6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lt 20" descr="Pilt, millel on kujutatud inimene, rõivad, maapind, põrand&#10;&#10;Kirjeldus on genereeritud automaatselt">
            <a:extLst>
              <a:ext uri="{FF2B5EF4-FFF2-40B4-BE49-F238E27FC236}">
                <a16:creationId xmlns:a16="http://schemas.microsoft.com/office/drawing/2014/main" id="{18C8B763-DDC2-3CA2-2966-BE6050F1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87" name="Rectangle 6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lt 18" descr="Pilt, millel on kujutatud väikelaps, Inimese nägu, inimene, beebi&#10;&#10;Kirjeldus on genereeritud automaatselt">
            <a:extLst>
              <a:ext uri="{FF2B5EF4-FFF2-40B4-BE49-F238E27FC236}">
                <a16:creationId xmlns:a16="http://schemas.microsoft.com/office/drawing/2014/main" id="{1E2175B7-3CA4-0E45-C9B8-233262BE3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809578"/>
            <a:ext cx="3252903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01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FD032-9C51-AD4D-753C-E8EBB33B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E22C4EB1-9006-1204-2C7D-A1807DF9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Suitsik</a:t>
            </a:r>
          </a:p>
        </p:txBody>
      </p:sp>
      <p:pic>
        <p:nvPicPr>
          <p:cNvPr id="7" name="Pilt 6" descr="Pilt, millel on kujutatud rõivad, inimene, õues, jalatsid&#10;&#10;Kirjeldus on genereeritud automaatselt">
            <a:extLst>
              <a:ext uri="{FF2B5EF4-FFF2-40B4-BE49-F238E27FC236}">
                <a16:creationId xmlns:a16="http://schemas.microsoft.com/office/drawing/2014/main" id="{88E7B440-B1A7-4A06-CFDB-6E002F0D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7"/>
          <a:stretch/>
        </p:blipFill>
        <p:spPr>
          <a:xfrm>
            <a:off x="985969" y="609600"/>
            <a:ext cx="2743200" cy="3635025"/>
          </a:xfrm>
          <a:prstGeom prst="rect">
            <a:avLst/>
          </a:prstGeom>
        </p:spPr>
      </p:pic>
      <p:pic>
        <p:nvPicPr>
          <p:cNvPr id="9" name="Pilt 8" descr="Pilt, millel on kujutatud rõivad, inimene, õues, muru&#10;&#10;Kirjeldus on genereeritud automaatselt">
            <a:extLst>
              <a:ext uri="{FF2B5EF4-FFF2-40B4-BE49-F238E27FC236}">
                <a16:creationId xmlns:a16="http://schemas.microsoft.com/office/drawing/2014/main" id="{7FF8FF4B-5E20-DD50-96D6-BED79896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7"/>
          <a:stretch/>
        </p:blipFill>
        <p:spPr>
          <a:xfrm>
            <a:off x="3810032" y="608009"/>
            <a:ext cx="2743200" cy="3635025"/>
          </a:xfrm>
          <a:prstGeom prst="rect">
            <a:avLst/>
          </a:prstGeom>
        </p:spPr>
      </p:pic>
      <p:pic>
        <p:nvPicPr>
          <p:cNvPr id="5" name="Sisu kohatäide 4" descr="Pilt, millel on kujutatud õues, puu, taim, muru&#10;&#10;Kirjeldus on genereeritud automaatselt">
            <a:extLst>
              <a:ext uri="{FF2B5EF4-FFF2-40B4-BE49-F238E27FC236}">
                <a16:creationId xmlns:a16="http://schemas.microsoft.com/office/drawing/2014/main" id="{6F7D997A-CFDE-8428-207C-3772EEF69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71"/>
          <a:stretch/>
        </p:blipFill>
        <p:spPr>
          <a:xfrm>
            <a:off x="6634094" y="608009"/>
            <a:ext cx="2743200" cy="36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9" name="Sisu kohatäide 8" descr="Pilt, millel on kujutatud rõivad, jalatsid, inimene, mees&#10;&#10;Kirjeldus on genereeritud automaatselt">
            <a:extLst>
              <a:ext uri="{FF2B5EF4-FFF2-40B4-BE49-F238E27FC236}">
                <a16:creationId xmlns:a16="http://schemas.microsoft.com/office/drawing/2014/main" id="{7722BA57-D0B5-48D5-3D86-24F8BC294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8933" y="1803257"/>
            <a:ext cx="6207997" cy="4768257"/>
          </a:xfr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83D46EBE-F282-9E3E-FDDE-5AF4FDC3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175" y="592830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Minu esimene esitlus!</a:t>
            </a:r>
          </a:p>
        </p:txBody>
      </p:sp>
    </p:spTree>
    <p:extLst>
      <p:ext uri="{BB962C8B-B14F-4D97-AF65-F5344CB8AC3E}">
        <p14:creationId xmlns:p14="http://schemas.microsoft.com/office/powerpoint/2010/main" val="14986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176F2-AC43-CC62-F919-60159A21C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tekst, paber, Pabertoode, karp&#10;&#10;Kirjeldus on genereeritud automaatselt">
            <a:extLst>
              <a:ext uri="{FF2B5EF4-FFF2-40B4-BE49-F238E27FC236}">
                <a16:creationId xmlns:a16="http://schemas.microsoft.com/office/drawing/2014/main" id="{8B89E569-142E-194B-278F-D7D2CD625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639" r="1" b="18342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41558-EC39-F906-6B8D-6DA74BEE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maal, joonistamine, toas, kunst&#10;&#10;Kirjeldus on genereeritud automaatselt">
            <a:extLst>
              <a:ext uri="{FF2B5EF4-FFF2-40B4-BE49-F238E27FC236}">
                <a16:creationId xmlns:a16="http://schemas.microsoft.com/office/drawing/2014/main" id="{AD9FAB6C-E2D8-17E3-26F1-B772707E4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471" r="1" b="9602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83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BB216-FE60-7256-4164-D6F98617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77F545A-A4BF-4D23-B82E-2D33535D6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selgrootu, putukas, lülijalgne, sein&#10;&#10;Kirjeldus on genereeritud automaatselt">
            <a:extLst>
              <a:ext uri="{FF2B5EF4-FFF2-40B4-BE49-F238E27FC236}">
                <a16:creationId xmlns:a16="http://schemas.microsoft.com/office/drawing/2014/main" id="{EABEC6AB-1E4F-EBE8-1E9F-C82AC8B6A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933" r="1" b="2195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10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142FE-C1DD-714A-4C25-D69E0AED5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031B9-9CCA-4136-8A40-6AA65CF75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B7CA69-ACEC-459C-91DB-733874710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B68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selgrootu, liblikas, Koid ja liblikad, toas&#10;&#10;Kirjeldus on genereeritud automaatselt">
            <a:extLst>
              <a:ext uri="{FF2B5EF4-FFF2-40B4-BE49-F238E27FC236}">
                <a16:creationId xmlns:a16="http://schemas.microsoft.com/office/drawing/2014/main" id="{D6471638-1954-8F28-50C9-1A9478053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285" r="1" b="2860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40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E659C2-138D-D2B8-081A-F65D3EEE1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rõivad, jalatsid, inimene, mees&#10;&#10;Kirjeldus on genereeritud automaatselt">
            <a:extLst>
              <a:ext uri="{FF2B5EF4-FFF2-40B4-BE49-F238E27FC236}">
                <a16:creationId xmlns:a16="http://schemas.microsoft.com/office/drawing/2014/main" id="{7382A5EB-2F2B-9E4D-B6C3-A610016AB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708" r="-1" b="31520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D0B58-04FA-B23E-9617-C8AB48B8A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u kohatäide 4" descr="Pilt, millel on kujutatud selgrootu, putukas, kunst&#10;&#10;Kirjeldus on genereeritud automaatselt">
            <a:extLst>
              <a:ext uri="{FF2B5EF4-FFF2-40B4-BE49-F238E27FC236}">
                <a16:creationId xmlns:a16="http://schemas.microsoft.com/office/drawing/2014/main" id="{BD19746E-9A92-1050-EAE1-CCE437DC8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089" r="1" b="17985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8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6E665-632C-14D0-D122-F01AA218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D56ACE5-6634-EBC5-E8F0-B67A8AFE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 err="1"/>
              <a:t>Oledki</a:t>
            </a:r>
            <a:r>
              <a:rPr lang="en-US" dirty="0"/>
              <a:t> </a:t>
            </a:r>
            <a:r>
              <a:rPr lang="en-US" dirty="0" err="1"/>
              <a:t>valmis</a:t>
            </a:r>
            <a:r>
              <a:rPr lang="en-US" dirty="0"/>
              <a:t>!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4A05969-1939-E401-DB44-C67FA82E7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US" dirty="0"/>
              <a:t>Lapsed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hammusta</a:t>
            </a:r>
            <a:r>
              <a:rPr lang="en-US" dirty="0"/>
              <a:t>!</a:t>
            </a:r>
          </a:p>
          <a:p>
            <a:r>
              <a:rPr lang="en-US" dirty="0"/>
              <a:t>Ole </a:t>
            </a:r>
            <a:r>
              <a:rPr lang="en-US" dirty="0" err="1"/>
              <a:t>piisavalt</a:t>
            </a:r>
            <a:r>
              <a:rPr lang="en-US" dirty="0"/>
              <a:t> </a:t>
            </a:r>
            <a:r>
              <a:rPr lang="en-US" dirty="0" err="1"/>
              <a:t>pealehakkaja</a:t>
            </a:r>
            <a:endParaRPr lang="en-US" dirty="0"/>
          </a:p>
          <a:p>
            <a:r>
              <a:rPr lang="en-US" dirty="0"/>
              <a:t>Tee </a:t>
            </a:r>
            <a:r>
              <a:rPr lang="en-US" dirty="0" err="1"/>
              <a:t>ettevalmistus</a:t>
            </a:r>
            <a:r>
              <a:rPr lang="en-US" dirty="0"/>
              <a:t> ja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küsi</a:t>
            </a:r>
            <a:r>
              <a:rPr lang="en-US" dirty="0"/>
              <a:t> </a:t>
            </a:r>
            <a:r>
              <a:rPr lang="en-US" dirty="0" err="1"/>
              <a:t>abi</a:t>
            </a:r>
            <a:r>
              <a:rPr lang="en-US" dirty="0"/>
              <a:t> </a:t>
            </a:r>
            <a:r>
              <a:rPr lang="en-US" dirty="0" err="1"/>
              <a:t>sõbralt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seltsilt</a:t>
            </a:r>
            <a:endParaRPr lang="en-US" dirty="0"/>
          </a:p>
          <a:p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esitlused</a:t>
            </a:r>
            <a:r>
              <a:rPr lang="en-US" dirty="0"/>
              <a:t> </a:t>
            </a:r>
            <a:r>
              <a:rPr lang="en-US" dirty="0" err="1"/>
              <a:t>saavad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erinevad</a:t>
            </a:r>
            <a:r>
              <a:rPr lang="en-US" dirty="0"/>
              <a:t> – </a:t>
            </a:r>
            <a:r>
              <a:rPr lang="en-US" dirty="0" err="1"/>
              <a:t>kohane</a:t>
            </a:r>
            <a:r>
              <a:rPr lang="en-US" dirty="0"/>
              <a:t> </a:t>
            </a:r>
            <a:r>
              <a:rPr lang="en-US" dirty="0" err="1"/>
              <a:t>olukorraga</a:t>
            </a:r>
            <a:r>
              <a:rPr lang="en-US" dirty="0"/>
              <a:t>!</a:t>
            </a:r>
            <a:endParaRPr lang="et-EE" dirty="0"/>
          </a:p>
        </p:txBody>
      </p:sp>
      <p:pic>
        <p:nvPicPr>
          <p:cNvPr id="5" name="Pilt 4" descr="Pilt, millel on kujutatud rõivad, inimene, Inimese nägu, õues&#10;&#10;Kirjeldus on genereeritud automaatselt">
            <a:extLst>
              <a:ext uri="{FF2B5EF4-FFF2-40B4-BE49-F238E27FC236}">
                <a16:creationId xmlns:a16="http://schemas.microsoft.com/office/drawing/2014/main" id="{042BCDED-DDB1-F98C-8D65-F89CB700F5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7" r="3" b="2280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9C0673-BB3B-71BA-66C3-FC79F66CE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AFE4E7F8-7F99-0073-F667-3BBD692C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Viska õhku mõttepallid</a:t>
            </a:r>
          </a:p>
        </p:txBody>
      </p:sp>
      <p:pic>
        <p:nvPicPr>
          <p:cNvPr id="5" name="Sisu kohatäide 4" descr="Pilt, millel on kujutatud Looduslikud toidud, puuvili, saadused, Toidugrupp&#10;&#10;Kirjeldus on genereeritud automaatselt">
            <a:extLst>
              <a:ext uri="{FF2B5EF4-FFF2-40B4-BE49-F238E27FC236}">
                <a16:creationId xmlns:a16="http://schemas.microsoft.com/office/drawing/2014/main" id="{F18353EA-1067-52A5-8D9D-F0BEE879A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2688800"/>
            <a:ext cx="7625162" cy="15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2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2477A-90A4-4BB9-61AA-8DB30F9C6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A35F7210-060C-7690-C7C1-3D4E45F6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Too </a:t>
            </a:r>
            <a:r>
              <a:rPr lang="en-US" sz="5400" dirty="0" err="1"/>
              <a:t>välja</a:t>
            </a:r>
            <a:r>
              <a:rPr lang="en-US" sz="5400" dirty="0"/>
              <a:t> </a:t>
            </a:r>
            <a:r>
              <a:rPr lang="en-US" sz="5400" dirty="0" err="1"/>
              <a:t>kontrast</a:t>
            </a:r>
            <a:r>
              <a:rPr lang="en-US" sz="5400" dirty="0"/>
              <a:t>!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63B4211E-6A6B-1DFB-4F9B-51B39FBD5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926" b="-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7" name="Pilt 6" descr="Pilt, millel on kujutatud Serveerimisnõud, sööginõud, laud, toit&#10;&#10;Kirjeldus on genereeritud automaatselt">
            <a:extLst>
              <a:ext uri="{FF2B5EF4-FFF2-40B4-BE49-F238E27FC236}">
                <a16:creationId xmlns:a16="http://schemas.microsoft.com/office/drawing/2014/main" id="{F4D4FCF6-19AA-EC18-1806-2EA73F963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903" b="-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3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35287-EAF0-B848-24E3-CBF6597A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8ABB454-F2CA-B967-6351-D8852361B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Tänan tähelepanu eest!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93097EE-6CE0-33A0-D4D6-A67DB0287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795" y="5659655"/>
            <a:ext cx="7599205" cy="61189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Kontakt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erki@naumanis.ee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https://linnamesi.ee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5" name="Pilt 4" descr="Pilt, millel on kujutatud toas&#10;&#10;Kirjeldus on genereeritud automaatselt">
            <a:extLst>
              <a:ext uri="{FF2B5EF4-FFF2-40B4-BE49-F238E27FC236}">
                <a16:creationId xmlns:a16="http://schemas.microsoft.com/office/drawing/2014/main" id="{5ACA7B0F-F014-AC4E-D803-7C74AD4A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00201" y="609600"/>
            <a:ext cx="3642357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4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07B9CB-6942-1D80-4B3B-66496928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Millest</a:t>
            </a:r>
            <a:r>
              <a:rPr lang="en-US" dirty="0"/>
              <a:t> me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räägime</a:t>
            </a:r>
            <a:r>
              <a:rPr lang="en-US" dirty="0"/>
              <a:t>?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A2AE22-C598-22FD-551B-29589A88F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Mesilaste</a:t>
            </a:r>
            <a:r>
              <a:rPr lang="en-US" dirty="0"/>
              <a:t> </a:t>
            </a:r>
            <a:r>
              <a:rPr lang="en-US" dirty="0" err="1"/>
              <a:t>tähtsus</a:t>
            </a:r>
            <a:r>
              <a:rPr lang="en-US" dirty="0"/>
              <a:t> </a:t>
            </a:r>
            <a:r>
              <a:rPr lang="en-US" dirty="0" err="1"/>
              <a:t>looduses</a:t>
            </a:r>
            <a:endParaRPr lang="en-US" dirty="0"/>
          </a:p>
          <a:p>
            <a:r>
              <a:rPr lang="en-US" dirty="0" err="1"/>
              <a:t>Mesiniku</a:t>
            </a:r>
            <a:r>
              <a:rPr lang="en-US" dirty="0"/>
              <a:t> </a:t>
            </a:r>
            <a:r>
              <a:rPr lang="en-US" dirty="0" err="1"/>
              <a:t>vajadus</a:t>
            </a:r>
            <a:endParaRPr lang="en-US" dirty="0"/>
          </a:p>
          <a:p>
            <a:r>
              <a:rPr lang="en-US" dirty="0" err="1"/>
              <a:t>Eakohaste</a:t>
            </a:r>
            <a:r>
              <a:rPr lang="en-US" dirty="0"/>
              <a:t> </a:t>
            </a:r>
            <a:r>
              <a:rPr lang="en-US" dirty="0" err="1"/>
              <a:t>esitluste</a:t>
            </a:r>
            <a:r>
              <a:rPr lang="en-US" dirty="0"/>
              <a:t> </a:t>
            </a:r>
            <a:r>
              <a:rPr lang="en-US" dirty="0" err="1"/>
              <a:t>koostamine</a:t>
            </a:r>
            <a:endParaRPr lang="en-US" dirty="0"/>
          </a:p>
          <a:p>
            <a:r>
              <a:rPr lang="en-US" dirty="0" err="1"/>
              <a:t>Ettevalmistus</a:t>
            </a:r>
            <a:r>
              <a:rPr lang="en-US" dirty="0"/>
              <a:t>, </a:t>
            </a:r>
            <a:r>
              <a:rPr lang="en-US" dirty="0" err="1"/>
              <a:t>esinemishirmust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saamine</a:t>
            </a:r>
            <a:endParaRPr lang="en-US" dirty="0"/>
          </a:p>
          <a:p>
            <a:r>
              <a:rPr lang="en-US" dirty="0" err="1"/>
              <a:t>Logistika</a:t>
            </a:r>
            <a:endParaRPr lang="en-US" dirty="0"/>
          </a:p>
          <a:p>
            <a:r>
              <a:rPr lang="en-US" dirty="0" err="1"/>
              <a:t>Üleskutse</a:t>
            </a:r>
            <a:r>
              <a:rPr lang="en-US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5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ED880-9A02-7F55-A206-05AF1934B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050900-487C-7379-B93D-4EA91809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en-US" dirty="0" err="1"/>
              <a:t>Varajase</a:t>
            </a:r>
            <a:r>
              <a:rPr lang="en-US" dirty="0"/>
              <a:t> </a:t>
            </a:r>
            <a:r>
              <a:rPr lang="en-US" dirty="0" err="1"/>
              <a:t>hariduse</a:t>
            </a:r>
            <a:r>
              <a:rPr lang="en-US" dirty="0"/>
              <a:t> </a:t>
            </a:r>
            <a:r>
              <a:rPr lang="en-US" dirty="0" err="1"/>
              <a:t>tähtsus</a:t>
            </a:r>
            <a:endParaRPr lang="et-EE" dirty="0"/>
          </a:p>
        </p:txBody>
      </p:sp>
      <p:sp>
        <p:nvSpPr>
          <p:cNvPr id="14" name="Isosceles Triangle 8">
            <a:extLst>
              <a:ext uri="{FF2B5EF4-FFF2-40B4-BE49-F238E27FC236}">
                <a16:creationId xmlns:a16="http://schemas.microsoft.com/office/drawing/2014/main" id="{98EE4960-6ED7-49B4-BEEE-A96A0C83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5" name="Sisu kohatäide 4" descr="Pilt, millel on kujutatud õues, maapind, rõivad, jalatsid&#10;&#10;Kirjeldus on genereeritud automaatselt">
            <a:extLst>
              <a:ext uri="{FF2B5EF4-FFF2-40B4-BE49-F238E27FC236}">
                <a16:creationId xmlns:a16="http://schemas.microsoft.com/office/drawing/2014/main" id="{65F4021B-6709-7E95-B9BF-F1B6559BE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4" r="9434" b="1"/>
          <a:stretch/>
        </p:blipFill>
        <p:spPr>
          <a:xfrm>
            <a:off x="649075" y="2158073"/>
            <a:ext cx="2625335" cy="3882362"/>
          </a:xfrm>
          <a:prstGeom prst="rect">
            <a:avLst/>
          </a:prstGeom>
        </p:spPr>
      </p:pic>
      <p:pic>
        <p:nvPicPr>
          <p:cNvPr id="7" name="Pilt 6" descr="Pilt, millel on kujutatud rõivad, matus, õues, maapind&#10;&#10;Kirjeldus on genereeritud automaatselt">
            <a:extLst>
              <a:ext uri="{FF2B5EF4-FFF2-40B4-BE49-F238E27FC236}">
                <a16:creationId xmlns:a16="http://schemas.microsoft.com/office/drawing/2014/main" id="{E146194E-3102-028B-30C0-6E4161E5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38" b="1"/>
          <a:stretch/>
        </p:blipFill>
        <p:spPr>
          <a:xfrm>
            <a:off x="3470357" y="2159331"/>
            <a:ext cx="2625335" cy="388236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6DCB20-CF5A-E521-90EC-5FE6F6D4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en-US" dirty="0"/>
              <a:t>Lapsed </a:t>
            </a:r>
            <a:r>
              <a:rPr lang="en-US" dirty="0" err="1"/>
              <a:t>õpivad</a:t>
            </a:r>
            <a:r>
              <a:rPr lang="en-US" dirty="0"/>
              <a:t> </a:t>
            </a:r>
            <a:r>
              <a:rPr lang="en-US" dirty="0" err="1"/>
              <a:t>loodust</a:t>
            </a:r>
            <a:r>
              <a:rPr lang="en-US" dirty="0"/>
              <a:t> </a:t>
            </a:r>
            <a:r>
              <a:rPr lang="en-US" dirty="0" err="1"/>
              <a:t>hindama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neile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tutvustada</a:t>
            </a:r>
            <a:r>
              <a:rPr lang="en-US" dirty="0"/>
              <a:t> </a:t>
            </a:r>
            <a:r>
              <a:rPr lang="en-US" dirty="0" err="1"/>
              <a:t>piisavalt</a:t>
            </a:r>
            <a:r>
              <a:rPr lang="en-US" dirty="0"/>
              <a:t> </a:t>
            </a:r>
            <a:r>
              <a:rPr lang="en-US" dirty="0" err="1"/>
              <a:t>varakult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F963C-6C5E-C9F5-E68D-409A52798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5354D729-915A-5B54-42FF-E913954D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0" r="665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CC97A05C-B7B7-E448-26CA-F22E019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/>
              <a:t>Miks on mesindus oluline lastele?</a:t>
            </a:r>
            <a:endParaRPr lang="et-EE" dirty="0"/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85A24D1D-14FD-E840-9FF9-B6C0EBE09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>
            <a:normAutofit/>
          </a:bodyPr>
          <a:lstStyle/>
          <a:p>
            <a:r>
              <a:rPr lang="en-US" dirty="0" err="1"/>
              <a:t>Arendab</a:t>
            </a:r>
            <a:r>
              <a:rPr lang="en-US" dirty="0"/>
              <a:t> </a:t>
            </a:r>
            <a:r>
              <a:rPr lang="en-US" dirty="0" err="1"/>
              <a:t>keskkonnateadlikkust</a:t>
            </a:r>
            <a:endParaRPr lang="en-US" dirty="0"/>
          </a:p>
          <a:p>
            <a:r>
              <a:rPr lang="en-US" dirty="0" err="1"/>
              <a:t>Julgustab</a:t>
            </a:r>
            <a:r>
              <a:rPr lang="en-US" dirty="0"/>
              <a:t> </a:t>
            </a:r>
            <a:r>
              <a:rPr lang="en-US" dirty="0" err="1"/>
              <a:t>võtma</a:t>
            </a:r>
            <a:r>
              <a:rPr lang="en-US" dirty="0"/>
              <a:t> </a:t>
            </a:r>
            <a:r>
              <a:rPr lang="en-US" dirty="0" err="1"/>
              <a:t>vastutust</a:t>
            </a:r>
            <a:endParaRPr lang="en-US" dirty="0"/>
          </a:p>
          <a:p>
            <a:r>
              <a:rPr lang="en-US" dirty="0" err="1"/>
              <a:t>Arendab</a:t>
            </a:r>
            <a:r>
              <a:rPr lang="en-US" dirty="0"/>
              <a:t> </a:t>
            </a:r>
            <a:r>
              <a:rPr lang="en-US" dirty="0" err="1"/>
              <a:t>silmaringi</a:t>
            </a:r>
            <a:endParaRPr lang="en-US" dirty="0"/>
          </a:p>
          <a:p>
            <a:r>
              <a:rPr lang="en-US" dirty="0" err="1"/>
              <a:t>Viib</a:t>
            </a:r>
            <a:r>
              <a:rPr lang="en-US" dirty="0"/>
              <a:t> lapsed </a:t>
            </a:r>
            <a:r>
              <a:rPr lang="en-US" dirty="0" err="1"/>
              <a:t>loodusele</a:t>
            </a:r>
            <a:r>
              <a:rPr lang="en-US" dirty="0"/>
              <a:t> </a:t>
            </a:r>
            <a:r>
              <a:rPr lang="en-US" dirty="0" err="1"/>
              <a:t>lähemale</a:t>
            </a:r>
            <a:endParaRPr lang="en-US" dirty="0"/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746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32231-DEAD-B107-0C2B-359FBF747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 descr="Pilt, millel on kujutatud rõivad, inimene, muru, õues&#10;&#10;Kirjeldus on genereeritud automaatselt">
            <a:extLst>
              <a:ext uri="{FF2B5EF4-FFF2-40B4-BE49-F238E27FC236}">
                <a16:creationId xmlns:a16="http://schemas.microsoft.com/office/drawing/2014/main" id="{4977F0CD-048B-70F1-94D5-EE20F4CC8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01" r="16539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18BF3192-0877-19B2-C25D-8952F7B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sz="3300"/>
              <a:t>Sina </a:t>
            </a:r>
            <a:r>
              <a:rPr lang="en-US" sz="3300" err="1"/>
              <a:t>oled</a:t>
            </a:r>
            <a:r>
              <a:rPr lang="en-US" sz="3300"/>
              <a:t> </a:t>
            </a:r>
            <a:r>
              <a:rPr lang="en-US" sz="3300" err="1"/>
              <a:t>parim</a:t>
            </a:r>
            <a:r>
              <a:rPr lang="en-US" sz="3300"/>
              <a:t> </a:t>
            </a:r>
            <a:r>
              <a:rPr lang="en-US" sz="3300" err="1"/>
              <a:t>mesinduse</a:t>
            </a:r>
            <a:r>
              <a:rPr lang="en-US" sz="3300"/>
              <a:t> </a:t>
            </a:r>
            <a:r>
              <a:rPr lang="en-US" sz="3300" err="1"/>
              <a:t>saadik</a:t>
            </a:r>
            <a:r>
              <a:rPr lang="en-US" sz="3300"/>
              <a:t>!</a:t>
            </a:r>
            <a:endParaRPr lang="et-EE" sz="330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2DCCC67-B6C1-5605-A9D6-A155213D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 err="1"/>
              <a:t>Jagage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kirge</a:t>
            </a:r>
            <a:r>
              <a:rPr lang="en-US" dirty="0"/>
              <a:t> </a:t>
            </a:r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põlvkonnaga</a:t>
            </a:r>
            <a:endParaRPr lang="en-US" dirty="0"/>
          </a:p>
          <a:p>
            <a:r>
              <a:rPr lang="en-US" dirty="0" err="1"/>
              <a:t>Julgustage</a:t>
            </a:r>
            <a:r>
              <a:rPr lang="en-US" dirty="0"/>
              <a:t> </a:t>
            </a:r>
            <a:r>
              <a:rPr lang="en-US" dirty="0" err="1"/>
              <a:t>lapsi</a:t>
            </a:r>
            <a:endParaRPr lang="en-US" dirty="0"/>
          </a:p>
          <a:p>
            <a:r>
              <a:rPr lang="en-US" dirty="0" err="1"/>
              <a:t>Suunatud</a:t>
            </a:r>
            <a:r>
              <a:rPr lang="en-US" dirty="0"/>
              <a:t> </a:t>
            </a:r>
            <a:r>
              <a:rPr lang="en-US" dirty="0" err="1"/>
              <a:t>küsimused</a:t>
            </a:r>
            <a:endParaRPr lang="en-US" dirty="0"/>
          </a:p>
          <a:p>
            <a:r>
              <a:rPr lang="en-US" dirty="0" err="1"/>
              <a:t>Olge</a:t>
            </a:r>
            <a:r>
              <a:rPr lang="en-US" dirty="0"/>
              <a:t> </a:t>
            </a:r>
            <a:r>
              <a:rPr lang="en-US" dirty="0" err="1"/>
              <a:t>usaldusväärne</a:t>
            </a:r>
            <a:r>
              <a:rPr lang="en-US" dirty="0"/>
              <a:t> </a:t>
            </a:r>
            <a:r>
              <a:rPr lang="en-US" dirty="0" err="1"/>
              <a:t>eskuju</a:t>
            </a:r>
            <a:endParaRPr lang="en-US" dirty="0"/>
          </a:p>
          <a:p>
            <a:r>
              <a:rPr lang="en-US" dirty="0"/>
              <a:t>Kanna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huvi</a:t>
            </a:r>
            <a:endParaRPr lang="en-US" dirty="0"/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621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3CFB0-6931-1494-AF5A-2817EB8A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tekst, raamat, kunst, pusle&#10;&#10;Kirjeldus on genereeritud automaatselt">
            <a:extLst>
              <a:ext uri="{FF2B5EF4-FFF2-40B4-BE49-F238E27FC236}">
                <a16:creationId xmlns:a16="http://schemas.microsoft.com/office/drawing/2014/main" id="{189B986C-CE7E-C50F-7AAA-081A1CB9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35" b="24859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5EFC3AE5-7ACB-C653-4191-E13D31CF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 err="1"/>
              <a:t>Mesilased</a:t>
            </a:r>
            <a:r>
              <a:rPr lang="en-US" dirty="0"/>
              <a:t> – </a:t>
            </a:r>
            <a:r>
              <a:rPr lang="en-US" dirty="0" err="1"/>
              <a:t>Lugude</a:t>
            </a:r>
            <a:r>
              <a:rPr lang="en-US" dirty="0"/>
              <a:t> ja </a:t>
            </a:r>
            <a:r>
              <a:rPr lang="en-US" dirty="0" err="1"/>
              <a:t>imede</a:t>
            </a:r>
            <a:r>
              <a:rPr lang="en-US" dirty="0"/>
              <a:t> </a:t>
            </a:r>
            <a:r>
              <a:rPr lang="en-US" dirty="0" err="1"/>
              <a:t>maailm</a:t>
            </a:r>
            <a:endParaRPr lang="et-EE" dirty="0"/>
          </a:p>
        </p:txBody>
      </p:sp>
      <p:pic>
        <p:nvPicPr>
          <p:cNvPr id="5" name="Sisu kohatäide 4" descr="Pilt, millel on kujutatud tekst, paber, tervituskaart, Pabertoode&#10;&#10;Kirjeldus on genereeritud automaatselt">
            <a:extLst>
              <a:ext uri="{FF2B5EF4-FFF2-40B4-BE49-F238E27FC236}">
                <a16:creationId xmlns:a16="http://schemas.microsoft.com/office/drawing/2014/main" id="{D8CAA0EF-0311-0743-7386-A73E982E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90" r="4" b="10635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F87C1D-F943-AD88-AA43-535B349EF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 err="1"/>
              <a:t>Abiks</a:t>
            </a:r>
            <a:r>
              <a:rPr lang="en-US" dirty="0"/>
              <a:t> </a:t>
            </a:r>
            <a:r>
              <a:rPr lang="en-US" dirty="0" err="1"/>
              <a:t>kaasas</a:t>
            </a:r>
            <a:r>
              <a:rPr lang="en-US" dirty="0"/>
              <a:t> </a:t>
            </a:r>
            <a:r>
              <a:rPr lang="en-US" dirty="0" err="1"/>
              <a:t>illustratsiooonidega</a:t>
            </a:r>
            <a:r>
              <a:rPr lang="en-US" dirty="0"/>
              <a:t> </a:t>
            </a:r>
            <a:r>
              <a:rPr lang="en-US" dirty="0" err="1"/>
              <a:t>raamatud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abil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mesilaste</a:t>
            </a:r>
            <a:r>
              <a:rPr lang="en-US" dirty="0"/>
              <a:t> </a:t>
            </a:r>
            <a:r>
              <a:rPr lang="en-US" dirty="0" err="1"/>
              <a:t>maailm</a:t>
            </a:r>
            <a:r>
              <a:rPr lang="en-US" dirty="0"/>
              <a:t> </a:t>
            </a:r>
            <a:r>
              <a:rPr lang="en-US" dirty="0" err="1"/>
              <a:t>lahti</a:t>
            </a:r>
            <a:r>
              <a:rPr lang="en-US" dirty="0"/>
              <a:t> </a:t>
            </a:r>
            <a:r>
              <a:rPr lang="en-US" dirty="0" err="1"/>
              <a:t>seletada</a:t>
            </a:r>
            <a:endParaRPr lang="en-US" dirty="0"/>
          </a:p>
          <a:p>
            <a:r>
              <a:rPr lang="en-US" dirty="0" err="1"/>
              <a:t>Eelnevalt</a:t>
            </a:r>
            <a:r>
              <a:rPr lang="en-US" dirty="0"/>
              <a:t> ja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külastust</a:t>
            </a:r>
            <a:r>
              <a:rPr lang="en-US" dirty="0"/>
              <a:t> </a:t>
            </a:r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käelised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 – </a:t>
            </a:r>
            <a:r>
              <a:rPr lang="en-US" dirty="0" err="1"/>
              <a:t>meisterdamine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10EA2-5E21-FC02-4AE3-E8BF67347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pic>
        <p:nvPicPr>
          <p:cNvPr id="15" name="Sisu kohatäide 14" descr="Pilt, millel on kujutatud kolmjalg, rõivad, Lastekunst, molbert&#10;&#10;Kirjeldus on genereeritud automaatselt">
            <a:extLst>
              <a:ext uri="{FF2B5EF4-FFF2-40B4-BE49-F238E27FC236}">
                <a16:creationId xmlns:a16="http://schemas.microsoft.com/office/drawing/2014/main" id="{21D1E55C-82B6-EE39-CEEC-4E9F02B62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397" r="24102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17" name="Pilt 16" descr="Pilt, millel on kujutatud tekst, joonisfilm, kunst, pusle&#10;&#10;Kirjeldus on genereeritud automaatselt">
            <a:extLst>
              <a:ext uri="{FF2B5EF4-FFF2-40B4-BE49-F238E27FC236}">
                <a16:creationId xmlns:a16="http://schemas.microsoft.com/office/drawing/2014/main" id="{3BCB064B-FAFD-C7D3-05F5-D213AD337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45" r="-1" b="9813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6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6810D146-3A50-3EF8-0AFB-F386022E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634" y="4953000"/>
            <a:ext cx="7731760" cy="132967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3200" dirty="0" err="1">
                <a:solidFill>
                  <a:schemeClr val="bg2"/>
                </a:solidFill>
              </a:rPr>
              <a:t>Lihtsad</a:t>
            </a:r>
            <a:r>
              <a:rPr lang="en-US" sz="3200" dirty="0">
                <a:solidFill>
                  <a:schemeClr val="bg2"/>
                </a:solidFill>
              </a:rPr>
              <a:t> ja </a:t>
            </a:r>
            <a:r>
              <a:rPr lang="en-US" sz="3200" dirty="0" err="1">
                <a:solidFill>
                  <a:schemeClr val="bg2"/>
                </a:solidFill>
              </a:rPr>
              <a:t>ülevaatlikud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pildid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 err="1">
                <a:solidFill>
                  <a:schemeClr val="bg2"/>
                </a:solidFill>
              </a:rPr>
              <a:t>Mesiniku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tööülesanded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 err="1">
                <a:solidFill>
                  <a:schemeClr val="bg2"/>
                </a:solidFill>
              </a:rPr>
              <a:t>Mesilaste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tegevus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8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50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52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54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1836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BBC26-E753-DCF5-8B41-1AF9BA8F0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36BA5BB-15CC-B349-9234-B16DC877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Nõuandeid</a:t>
            </a:r>
            <a:r>
              <a:rPr lang="en-US" dirty="0"/>
              <a:t> </a:t>
            </a:r>
            <a:r>
              <a:rPr lang="en-US" dirty="0" err="1"/>
              <a:t>lasteaeda</a:t>
            </a:r>
            <a:r>
              <a:rPr lang="en-US" dirty="0"/>
              <a:t>!</a:t>
            </a:r>
            <a:endParaRPr lang="et-EE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3C5C37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32404F-8C30-9766-11E1-BCC4B36F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en-US" dirty="0" err="1"/>
              <a:t>Mõtle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publiku</a:t>
            </a:r>
            <a:r>
              <a:rPr lang="en-US" dirty="0"/>
              <a:t> </a:t>
            </a:r>
            <a:r>
              <a:rPr lang="en-US" dirty="0" err="1"/>
              <a:t>vanusele</a:t>
            </a:r>
            <a:r>
              <a:rPr lang="en-US" dirty="0"/>
              <a:t> ja </a:t>
            </a:r>
            <a:r>
              <a:rPr lang="en-US" dirty="0" err="1"/>
              <a:t>kasuta</a:t>
            </a:r>
            <a:r>
              <a:rPr lang="en-US" dirty="0"/>
              <a:t> </a:t>
            </a:r>
            <a:r>
              <a:rPr lang="en-US" dirty="0" err="1"/>
              <a:t>vastavat</a:t>
            </a:r>
            <a:r>
              <a:rPr lang="en-US" dirty="0"/>
              <a:t> </a:t>
            </a:r>
            <a:r>
              <a:rPr lang="en-US" dirty="0" err="1"/>
              <a:t>keele</a:t>
            </a:r>
            <a:r>
              <a:rPr lang="en-US" dirty="0"/>
              <a:t> </a:t>
            </a:r>
            <a:r>
              <a:rPr lang="en-US" dirty="0" err="1"/>
              <a:t>keerukust</a:t>
            </a:r>
            <a:endParaRPr lang="en-US" dirty="0"/>
          </a:p>
          <a:p>
            <a:r>
              <a:rPr lang="en-US" dirty="0" err="1"/>
              <a:t>Julgusta</a:t>
            </a:r>
            <a:r>
              <a:rPr lang="en-US" dirty="0"/>
              <a:t> </a:t>
            </a:r>
            <a:r>
              <a:rPr lang="en-US" dirty="0" err="1"/>
              <a:t>küsimusi</a:t>
            </a:r>
            <a:r>
              <a:rPr lang="en-US" dirty="0"/>
              <a:t> </a:t>
            </a:r>
            <a:r>
              <a:rPr lang="en-US" dirty="0" err="1"/>
              <a:t>küsima</a:t>
            </a:r>
            <a:endParaRPr lang="en-US" dirty="0"/>
          </a:p>
          <a:p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esitlusse</a:t>
            </a:r>
            <a:r>
              <a:rPr lang="en-US" dirty="0"/>
              <a:t>/</a:t>
            </a:r>
            <a:r>
              <a:rPr lang="en-US" dirty="0" err="1"/>
              <a:t>julgusta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rääkima</a:t>
            </a:r>
            <a:endParaRPr lang="en-US" dirty="0"/>
          </a:p>
          <a:p>
            <a:r>
              <a:rPr lang="en-US" dirty="0" err="1"/>
              <a:t>Suuna</a:t>
            </a:r>
            <a:r>
              <a:rPr lang="en-US" dirty="0"/>
              <a:t> </a:t>
            </a:r>
            <a:r>
              <a:rPr lang="en-US" dirty="0" err="1"/>
              <a:t>küsimustega</a:t>
            </a:r>
            <a:r>
              <a:rPr lang="en-US" dirty="0"/>
              <a:t>/</a:t>
            </a:r>
            <a:r>
              <a:rPr lang="en-US" dirty="0" err="1"/>
              <a:t>küsi</a:t>
            </a:r>
            <a:r>
              <a:rPr lang="en-US" dirty="0"/>
              <a:t> </a:t>
            </a:r>
            <a:r>
              <a:rPr lang="en-US" dirty="0" err="1"/>
              <a:t>arvamust</a:t>
            </a:r>
            <a:endParaRPr lang="en-US" dirty="0"/>
          </a:p>
          <a:p>
            <a:r>
              <a:rPr lang="en-US" dirty="0" err="1"/>
              <a:t>Arvesta</a:t>
            </a:r>
            <a:r>
              <a:rPr lang="en-US" dirty="0"/>
              <a:t>, et </a:t>
            </a:r>
            <a:r>
              <a:rPr lang="en-US" dirty="0" err="1"/>
              <a:t>laste</a:t>
            </a:r>
            <a:r>
              <a:rPr lang="en-US" dirty="0"/>
              <a:t> </a:t>
            </a:r>
            <a:r>
              <a:rPr lang="en-US" dirty="0" err="1"/>
              <a:t>tähelepanu</a:t>
            </a:r>
            <a:r>
              <a:rPr lang="en-US" dirty="0"/>
              <a:t> </a:t>
            </a:r>
            <a:r>
              <a:rPr lang="en-US" dirty="0" err="1"/>
              <a:t>hajub</a:t>
            </a:r>
            <a:r>
              <a:rPr lang="en-US" dirty="0"/>
              <a:t> </a:t>
            </a:r>
            <a:r>
              <a:rPr lang="en-US" dirty="0" err="1"/>
              <a:t>kiiresti</a:t>
            </a:r>
            <a:r>
              <a:rPr lang="en-US" dirty="0"/>
              <a:t>!</a:t>
            </a:r>
          </a:p>
          <a:p>
            <a:r>
              <a:rPr lang="en-US" dirty="0" err="1"/>
              <a:t>Hoia</a:t>
            </a:r>
            <a:r>
              <a:rPr lang="en-US" dirty="0"/>
              <a:t> </a:t>
            </a:r>
            <a:r>
              <a:rPr lang="en-US" dirty="0" err="1"/>
              <a:t>distsipliini</a:t>
            </a:r>
            <a:r>
              <a:rPr lang="en-US" dirty="0"/>
              <a:t>, </a:t>
            </a:r>
            <a:r>
              <a:rPr lang="en-US" dirty="0" err="1"/>
              <a:t>ära</a:t>
            </a:r>
            <a:r>
              <a:rPr lang="en-US" dirty="0"/>
              <a:t> lase </a:t>
            </a:r>
            <a:r>
              <a:rPr lang="en-US" dirty="0" err="1"/>
              <a:t>teistest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karjuda</a:t>
            </a:r>
            <a:endParaRPr lang="en-US" dirty="0"/>
          </a:p>
          <a:p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õpetajaid</a:t>
            </a:r>
            <a:r>
              <a:rPr lang="en-US" dirty="0"/>
              <a:t> (ka </a:t>
            </a:r>
            <a:r>
              <a:rPr lang="en-US" dirty="0" err="1"/>
              <a:t>neil</a:t>
            </a:r>
            <a:r>
              <a:rPr lang="en-US" dirty="0"/>
              <a:t> on </a:t>
            </a:r>
            <a:r>
              <a:rPr lang="en-US" dirty="0" err="1"/>
              <a:t>huvitav</a:t>
            </a:r>
            <a:r>
              <a:rPr lang="en-US" dirty="0"/>
              <a:t>)</a:t>
            </a:r>
          </a:p>
        </p:txBody>
      </p:sp>
      <p:pic>
        <p:nvPicPr>
          <p:cNvPr id="5" name="Sisu kohatäide 4" descr="Pilt, millel on kujutatud rõivad, õues, inimene, puu&#10;&#10;Kirjeldus on genereeritud automaatselt">
            <a:extLst>
              <a:ext uri="{FF2B5EF4-FFF2-40B4-BE49-F238E27FC236}">
                <a16:creationId xmlns:a16="http://schemas.microsoft.com/office/drawing/2014/main" id="{54EFBA78-0D55-C544-F498-6C65A286E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1274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7" name="Pilt 6" descr="Pilt, millel on kujutatud rõivad, õues, jalatsid, inimene&#10;&#10;Kirjeldus on genereeritud automaatselt">
            <a:extLst>
              <a:ext uri="{FF2B5EF4-FFF2-40B4-BE49-F238E27FC236}">
                <a16:creationId xmlns:a16="http://schemas.microsoft.com/office/drawing/2014/main" id="{B49A6900-1DAB-DE8B-F1D1-92E99D83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3" r="-3" b="-3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31736"/>
      </p:ext>
    </p:extLst>
  </p:cSld>
  <p:clrMapOvr>
    <a:masterClrMapping/>
  </p:clrMapOvr>
</p:sld>
</file>

<file path=ppt/theme/theme1.xml><?xml version="1.0" encoding="utf-8"?>
<a:theme xmlns:a="http://schemas.openxmlformats.org/drawingml/2006/main" name="Fas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991</TotalTime>
  <Words>508</Words>
  <Application>Microsoft Office PowerPoint</Application>
  <PresentationFormat>Laiekraan</PresentationFormat>
  <Paragraphs>99</Paragraphs>
  <Slides>29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29</vt:i4>
      </vt:variant>
    </vt:vector>
  </HeadingPairs>
  <TitlesOfParts>
    <vt:vector size="35" baseType="lpstr">
      <vt:lpstr>Arial</vt:lpstr>
      <vt:lpstr>Bookman Old Style</vt:lpstr>
      <vt:lpstr>Trebuchet MS</vt:lpstr>
      <vt:lpstr>Wingdings</vt:lpstr>
      <vt:lpstr>Wingdings 3</vt:lpstr>
      <vt:lpstr>Fassett</vt:lpstr>
      <vt:lpstr>Ega lapsed ei hammusta! Kuidas rääkida koolis ja lasteaias meest ja mesilastest.</vt:lpstr>
      <vt:lpstr>Minu esimene esitlus!</vt:lpstr>
      <vt:lpstr>Millest me tegelikult räägime?</vt:lpstr>
      <vt:lpstr>Varajase hariduse tähtsus</vt:lpstr>
      <vt:lpstr>Miks on mesindus oluline lastele?</vt:lpstr>
      <vt:lpstr>Sina oled parim mesinduse saadik!</vt:lpstr>
      <vt:lpstr>Mesilased – Lugude ja imede maailm</vt:lpstr>
      <vt:lpstr>Lihtsad ja ülevaatlikud pildid Mesiniku tööülesanded Mesilaste tegevus</vt:lpstr>
      <vt:lpstr>Nõuandeid lasteaeda!</vt:lpstr>
      <vt:lpstr>Lasteaia edulugu!</vt:lpstr>
      <vt:lpstr>Külastused koolidesse</vt:lpstr>
      <vt:lpstr>Nõuandeid kooli</vt:lpstr>
      <vt:lpstr>Koolis käigu edulood</vt:lpstr>
      <vt:lpstr>Koolilapsed – tegelikult ei hammusta! </vt:lpstr>
      <vt:lpstr>Valmista ette materjalid!</vt:lpstr>
      <vt:lpstr>Logistika</vt:lpstr>
      <vt:lpstr>Vaatlustaru</vt:lpstr>
      <vt:lpstr>PowerPointi esitlus</vt:lpstr>
      <vt:lpstr>Suitsik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Oledki valmis!</vt:lpstr>
      <vt:lpstr>Viska õhku mõttepallid</vt:lpstr>
      <vt:lpstr>Too välja kontrast!</vt:lpstr>
      <vt:lpstr>Tänan tähelepanu eest!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Erki Naumanis</dc:creator>
  <cp:lastModifiedBy>Erki Naumanis</cp:lastModifiedBy>
  <cp:revision>2</cp:revision>
  <dcterms:created xsi:type="dcterms:W3CDTF">2024-11-08T13:05:49Z</dcterms:created>
  <dcterms:modified xsi:type="dcterms:W3CDTF">2024-11-09T05:37:39Z</dcterms:modified>
</cp:coreProperties>
</file>