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80" r:id="rId2"/>
    <p:sldId id="282" r:id="rId3"/>
    <p:sldId id="300" r:id="rId4"/>
    <p:sldId id="256" r:id="rId5"/>
    <p:sldId id="257" r:id="rId6"/>
    <p:sldId id="296" r:id="rId7"/>
    <p:sldId id="283" r:id="rId8"/>
    <p:sldId id="301" r:id="rId9"/>
    <p:sldId id="299" r:id="rId10"/>
    <p:sldId id="297" r:id="rId11"/>
    <p:sldId id="268" r:id="rId12"/>
    <p:sldId id="298" r:id="rId13"/>
    <p:sldId id="258" r:id="rId14"/>
    <p:sldId id="285" r:id="rId15"/>
    <p:sldId id="264" r:id="rId16"/>
    <p:sldId id="274" r:id="rId17"/>
    <p:sldId id="276" r:id="rId18"/>
    <p:sldId id="275" r:id="rId19"/>
    <p:sldId id="279" r:id="rId20"/>
    <p:sldId id="286" r:id="rId21"/>
    <p:sldId id="259" r:id="rId22"/>
    <p:sldId id="288" r:id="rId23"/>
    <p:sldId id="292" r:id="rId24"/>
    <p:sldId id="294" r:id="rId25"/>
    <p:sldId id="293" r:id="rId26"/>
    <p:sldId id="291" r:id="rId27"/>
    <p:sldId id="290" r:id="rId28"/>
    <p:sldId id="289" r:id="rId29"/>
    <p:sldId id="295" r:id="rId30"/>
    <p:sldId id="278" r:id="rId31"/>
    <p:sldId id="287" r:id="rId3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50" autoAdjust="0"/>
    <p:restoredTop sz="91648" autoAdjust="0"/>
  </p:normalViewPr>
  <p:slideViewPr>
    <p:cSldViewPr>
      <p:cViewPr>
        <p:scale>
          <a:sx n="85" d="100"/>
          <a:sy n="85" d="100"/>
        </p:scale>
        <p:origin x="-136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F7D7E-54A5-CE4A-AA0C-07C55ED948F0}" type="datetimeFigureOut">
              <a:rPr lang="en-US" smtClean="0"/>
              <a:t>03/11/18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CF4A18-577C-7248-8002-7709EA7928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1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42536-A226-3149-B816-5EB4C0B43E1E}" type="datetimeFigureOut">
              <a:rPr lang="en-US" smtClean="0"/>
              <a:t>03/11/18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179D5-4BE2-E04A-AA18-C922BC75C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10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179D5-4BE2-E04A-AA18-C922BC75C6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0961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179D5-4BE2-E04A-AA18-C922BC75C61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285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Click to edit Master subtitle style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123F7-409F-4518-957B-44677A834C62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81E25-70F6-4441-AC0B-C5AB50A5501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3B788-94EC-448D-88EF-D0C54D11A7AA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E03AD-03F8-4CB8-A584-3DAEE35EB0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CECCF-0ACC-429D-B769-2388785090D3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87974-182B-4C39-8863-BA5AF64E17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3B85F9-0024-417B-892F-B53A67D9630E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707E-4070-4510-B646-0D03C0E5724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20B01A-674A-4BC3-8006-55472A3A4E7A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D1B5B-51C7-43F5-950A-D0881498FE8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D49EF-A433-4B1E-8B08-841AC0973F41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07C48-57A7-450F-8A42-EBE9AA96F1B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C5675-4E34-49B4-88AB-F3A9BE43E3FE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57487-D468-4022-BC1F-40AB8DE5E1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EDFC7-2F91-4FF4-91E4-4047022F10E2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D2142F-C58E-4017-9A5C-C98D45375EE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580320-18DD-4929-AD05-5F49B30876CB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F84B-39E7-48E9-B512-B9773D79DE3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Click to edit Master text styles</a:t>
            </a:r>
          </a:p>
          <a:p>
            <a:pPr lvl="1"/>
            <a:r>
              <a:rPr lang="et-EE" smtClean="0"/>
              <a:t>Second level</a:t>
            </a:r>
          </a:p>
          <a:p>
            <a:pPr lvl="2"/>
            <a:r>
              <a:rPr lang="et-EE" smtClean="0"/>
              <a:t>Third level</a:t>
            </a:r>
          </a:p>
          <a:p>
            <a:pPr lvl="3"/>
            <a:r>
              <a:rPr lang="et-EE" smtClean="0"/>
              <a:t>Fourth level</a:t>
            </a:r>
          </a:p>
          <a:p>
            <a:pPr lvl="4"/>
            <a:r>
              <a:rPr lang="et-EE" smtClean="0"/>
              <a:t>Fifth level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CF4FE-CB58-4EAC-AA31-456E21C4D7DC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B52BF-3DA8-4A81-AD47-5B38EBE0214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Click to edit Master title style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Drag picture to placeholder or click icon to add</a:t>
            </a:r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63606-6ED5-43A7-AAA3-6A1A909B7943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4C4F3B-48CB-41F7-B987-F20BCB4481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 smtClean="0"/>
              <a:t>Cliquez pour modifier les styles du texte du masque</a:t>
            </a:r>
          </a:p>
          <a:p>
            <a:pPr lvl="1"/>
            <a:r>
              <a:rPr lang="fr-FR" altLang="en-US" smtClean="0"/>
              <a:t>Deuxième niveau</a:t>
            </a:r>
          </a:p>
          <a:p>
            <a:pPr lvl="2"/>
            <a:r>
              <a:rPr lang="fr-FR" altLang="en-US" smtClean="0"/>
              <a:t>Troisième niveau</a:t>
            </a:r>
          </a:p>
          <a:p>
            <a:pPr lvl="3"/>
            <a:r>
              <a:rPr lang="fr-FR" altLang="en-US" smtClean="0"/>
              <a:t>Quatrième niveau</a:t>
            </a:r>
          </a:p>
          <a:p>
            <a:pPr lvl="4"/>
            <a:r>
              <a:rPr lang="fr-FR" altLang="en-US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29DE00-70F0-4124-9F20-E3B3C3B8D31B}" type="datetimeFigureOut">
              <a:rPr lang="fr-FR"/>
              <a:pPr>
                <a:defRPr/>
              </a:pPr>
              <a:t>03/11/18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ED82F-94F3-4C36-B32C-6C65A9144DF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7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9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3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685800" y="1671638"/>
            <a:ext cx="7772400" cy="1470025"/>
          </a:xfrm>
        </p:spPr>
        <p:txBody>
          <a:bodyPr/>
          <a:lstStyle/>
          <a:p>
            <a:pPr eaLnBrk="1" hangingPunct="1"/>
            <a:r>
              <a:rPr lang="et-EE" dirty="0" smtClean="0"/>
              <a:t>Eesti Mesinike Liidu</a:t>
            </a:r>
            <a:br>
              <a:rPr lang="et-EE" dirty="0" smtClean="0"/>
            </a:br>
            <a:r>
              <a:rPr lang="et-EE" dirty="0" smtClean="0"/>
              <a:t> üldkoosolek </a:t>
            </a:r>
            <a:br>
              <a:rPr lang="et-EE" dirty="0" smtClean="0"/>
            </a:br>
            <a:r>
              <a:rPr lang="et-EE" dirty="0" smtClean="0"/>
              <a:t>03.november 2018</a:t>
            </a:r>
            <a:br>
              <a:rPr lang="et-EE" dirty="0" smtClean="0"/>
            </a:br>
            <a:r>
              <a:rPr lang="et-EE" dirty="0" smtClean="0"/>
              <a:t>Tartu</a:t>
            </a: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3933056"/>
            <a:ext cx="6199310" cy="2696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92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t-EE" dirty="0" smtClean="0"/>
              <a:t>Töö koostööpartnerite ja ametkondadega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56610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t-EE" sz="2800" dirty="0" smtClean="0"/>
              <a:t>Koostööarutelude algatamine Kutseliste Mesinike Ühinguga (kohtumine juhatustega) ning Eesti Mesinduse Koostöökoguga. Läbirääkimiste tulemusena otsustati ühiselt asuda koostama mesindussektori arengukava (Priit Nõgisto, Rea Raus, Siiri Otsmann+kogu juhatus).</a:t>
            </a:r>
          </a:p>
          <a:p>
            <a:pPr algn="just">
              <a:lnSpc>
                <a:spcPct val="80000"/>
              </a:lnSpc>
            </a:pPr>
            <a:r>
              <a:rPr lang="et-EE" sz="2800" dirty="0" smtClean="0"/>
              <a:t>Pidev </a:t>
            </a:r>
            <a:r>
              <a:rPr lang="et-EE" sz="2800" dirty="0"/>
              <a:t>suhtlus erinevate ametkondadega, muu hulgas EML esindajate määramine näit. Veterinaar-ja Toiduameti kliendikotta (Aado Oherd) jms</a:t>
            </a:r>
            <a:r>
              <a:rPr lang="et-EE" sz="28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t-EE" sz="2800" dirty="0"/>
              <a:t>EML seisukohtade kujundamine näit. mesilaste mürgistusjuhtumite osas- arutelu </a:t>
            </a:r>
            <a:r>
              <a:rPr lang="et-EE" sz="2800" dirty="0" smtClean="0"/>
              <a:t>toimus </a:t>
            </a:r>
            <a:r>
              <a:rPr lang="et-EE" sz="2800" dirty="0"/>
              <a:t>Maaeluministeeriumis 31. </a:t>
            </a:r>
            <a:r>
              <a:rPr lang="et-EE" sz="2800" dirty="0" smtClean="0"/>
              <a:t>augustil (Rea Raus, Maire Valtin, Andres Tamla, Priit Nõgisto)</a:t>
            </a:r>
          </a:p>
          <a:p>
            <a:pPr algn="just">
              <a:lnSpc>
                <a:spcPct val="80000"/>
              </a:lnSpc>
            </a:pPr>
            <a:endParaRPr lang="et-EE" sz="2800" dirty="0"/>
          </a:p>
          <a:p>
            <a:pPr algn="just">
              <a:lnSpc>
                <a:spcPct val="80000"/>
              </a:lnSpc>
            </a:pPr>
            <a:endParaRPr lang="et-EE" sz="2800" dirty="0"/>
          </a:p>
          <a:p>
            <a:pPr marL="0" indent="0" algn="just">
              <a:lnSpc>
                <a:spcPct val="80000"/>
              </a:lnSpc>
              <a:buNone/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260012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561975"/>
          </a:xfrm>
        </p:spPr>
        <p:txBody>
          <a:bodyPr/>
          <a:lstStyle/>
          <a:p>
            <a:pPr eaLnBrk="1" hangingPunct="1"/>
            <a:r>
              <a:rPr lang="et-EE" sz="4000" dirty="0" smtClean="0">
                <a:latin typeface="Arial" charset="0"/>
              </a:rPr>
              <a:t>Töö koostööpartnerite ja ametkondadega</a:t>
            </a:r>
          </a:p>
        </p:txBody>
      </p:sp>
      <p:sp>
        <p:nvSpPr>
          <p:cNvPr id="16387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052513"/>
            <a:ext cx="8229600" cy="5805487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t-EE" dirty="0" smtClean="0"/>
          </a:p>
          <a:p>
            <a:pPr algn="just">
              <a:lnSpc>
                <a:spcPct val="80000"/>
              </a:lnSpc>
            </a:pPr>
            <a:r>
              <a:rPr lang="et-EE" dirty="0" smtClean="0"/>
              <a:t>Päringud PMA-le taimekaitsevahenditega seonduvalt. </a:t>
            </a:r>
            <a:r>
              <a:rPr lang="et-EE" dirty="0" smtClean="0">
                <a:latin typeface="Arial" charset="0"/>
              </a:rPr>
              <a:t>V</a:t>
            </a:r>
            <a:r>
              <a:rPr lang="et-EE" dirty="0" smtClean="0"/>
              <a:t>astus ilmus "Mesinikus“</a:t>
            </a:r>
            <a:r>
              <a:rPr lang="et-EE" dirty="0" smtClean="0">
                <a:latin typeface="Arial" charset="0"/>
              </a:rPr>
              <a:t>.</a:t>
            </a:r>
            <a:r>
              <a:rPr lang="et-EE" dirty="0" smtClean="0"/>
              <a:t> Töö PMA taimekaitseregistriga ja infolehtedega PMA kodulehel (Eve Raik,Maire Valtin).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30.08.2018 Sakus Taimekaitsevahendite infolehtede arutelu</a:t>
            </a:r>
            <a:r>
              <a:rPr lang="et-EE" dirty="0"/>
              <a:t> </a:t>
            </a:r>
            <a:r>
              <a:rPr lang="et-EE" dirty="0" smtClean="0"/>
              <a:t>(Aado Oherd). Esitasime EML ettepanekud (Eve Raik).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Järelpärimine Keskkonnaametile karuputke tõrje küsimuses. Kui on konkreetseid ettepanekuid, siis ollakse nõus tõrje korraldust muutma, et mesilasi ja teisi tolmeldajaid paremini kaitsta (Eve Raik).</a:t>
            </a:r>
          </a:p>
          <a:p>
            <a:pPr algn="just">
              <a:lnSpc>
                <a:spcPct val="80000"/>
              </a:lnSpc>
            </a:pPr>
            <a:endParaRPr lang="et-E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t-EE" dirty="0" smtClean="0"/>
              <a:t>Töö koostööpartnerite ja ametkondadega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5661025"/>
          </a:xfrm>
        </p:spPr>
        <p:txBody>
          <a:bodyPr/>
          <a:lstStyle/>
          <a:p>
            <a:pPr algn="just"/>
            <a:endParaRPr lang="et-EE" sz="2800" dirty="0" smtClean="0"/>
          </a:p>
          <a:p>
            <a:pPr algn="just"/>
            <a:r>
              <a:rPr lang="et-EE" sz="2800" dirty="0" smtClean="0"/>
              <a:t>Eesti </a:t>
            </a:r>
            <a:r>
              <a:rPr lang="et-EE" sz="2800" dirty="0"/>
              <a:t>Põllumajanduse ja kalanduse pikaajaline arengukava PÕKA –töögrupi koosolekud 11.04, 09.05 ja 27.09.2018.(A.Kilk)</a:t>
            </a:r>
          </a:p>
          <a:p>
            <a:pPr algn="just"/>
            <a:r>
              <a:rPr lang="et-EE" sz="2800" dirty="0"/>
              <a:t>Põllumajanduse ja Kalanduse Arengukava (PÕKA) keskkonna paneeli sisendit andval koosolekul osalemine (Vallo Vain).</a:t>
            </a:r>
          </a:p>
          <a:p>
            <a:pPr algn="just">
              <a:lnSpc>
                <a:spcPct val="80000"/>
              </a:lnSpc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/>
          </a:p>
          <a:p>
            <a:pPr algn="just">
              <a:lnSpc>
                <a:spcPct val="80000"/>
              </a:lnSpc>
            </a:pPr>
            <a:endParaRPr lang="et-EE" sz="2800" dirty="0"/>
          </a:p>
          <a:p>
            <a:pPr marL="0" indent="0" algn="just">
              <a:lnSpc>
                <a:spcPct val="80000"/>
              </a:lnSpc>
              <a:buNone/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178598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t-EE" altLang="en-US" sz="4000" dirty="0" smtClean="0"/>
              <a:t>Avalikkus ja mesinduskogukond</a:t>
            </a:r>
            <a:endParaRPr lang="en-US" altLang="en-US" sz="4000" dirty="0" smtClean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05425"/>
          </a:xfrm>
        </p:spPr>
        <p:txBody>
          <a:bodyPr/>
          <a:lstStyle/>
          <a:p>
            <a:pPr algn="just"/>
            <a:r>
              <a:rPr lang="et-EE" sz="2800" dirty="0" smtClean="0"/>
              <a:t>Mesinike </a:t>
            </a:r>
            <a:r>
              <a:rPr lang="et-EE" sz="2800" dirty="0"/>
              <a:t>avalik </a:t>
            </a:r>
            <a:r>
              <a:rPr lang="et-EE" sz="2800" dirty="0" smtClean="0"/>
              <a:t>pöördumine  </a:t>
            </a:r>
            <a:r>
              <a:rPr lang="et-EE" sz="2800" dirty="0"/>
              <a:t>presidendi, riigikogu ja peaministri </a:t>
            </a:r>
            <a:r>
              <a:rPr lang="et-EE" sz="2800" dirty="0" smtClean="0"/>
              <a:t>poole. Teemaks:puhta keskkonna, mesilaste tervise kaitse vajadus  </a:t>
            </a:r>
            <a:r>
              <a:rPr lang="et-EE" sz="2800" dirty="0"/>
              <a:t>(A.Oherd)</a:t>
            </a:r>
          </a:p>
          <a:p>
            <a:pPr algn="just" eaLnBrk="1" hangingPunct="1"/>
            <a:r>
              <a:rPr lang="et-EE" sz="2800" dirty="0" smtClean="0"/>
              <a:t>Maamessi meekonkursi korraldamise abistamine , meekonkursi hindamise läbiviimine 18.04.2018 Tartus (Aleksander Kilk).</a:t>
            </a:r>
          </a:p>
          <a:p>
            <a:pPr algn="just" eaLnBrk="1" hangingPunct="1"/>
            <a:r>
              <a:rPr lang="et-EE" sz="2800" dirty="0" smtClean="0"/>
              <a:t>Meefestivalil osalemine (juhatuse liikmed)</a:t>
            </a:r>
          </a:p>
          <a:p>
            <a:pPr algn="just" eaLnBrk="1" hangingPunct="1"/>
            <a:r>
              <a:rPr lang="et-EE" sz="2800" dirty="0" smtClean="0"/>
              <a:t>Mesinike nõustamine (Maire Valtin)</a:t>
            </a:r>
          </a:p>
          <a:p>
            <a:pPr>
              <a:lnSpc>
                <a:spcPct val="90000"/>
              </a:lnSpc>
            </a:pPr>
            <a:r>
              <a:rPr lang="et-EE" sz="2800" dirty="0"/>
              <a:t>Mesinduse tutvustamine koolilastele, peamiselt Kose Gümnaasiumi õpilastele (Tanel Veinpalu)</a:t>
            </a:r>
          </a:p>
          <a:p>
            <a:pPr>
              <a:lnSpc>
                <a:spcPct val="90000"/>
              </a:lnSpc>
            </a:pPr>
            <a:r>
              <a:rPr lang="et-EE" sz="2800" dirty="0"/>
              <a:t>Koostöö arendamine </a:t>
            </a:r>
            <a:r>
              <a:rPr lang="et-EE" sz="2800" dirty="0" smtClean="0"/>
              <a:t>põllumeestega </a:t>
            </a:r>
            <a:r>
              <a:rPr lang="et-EE" sz="2800" dirty="0"/>
              <a:t>( OÜ Kose Agro, OÜ Viskla Farmer, Vilama Põllumajandusühistu jne) (Tanel Veinpalu)</a:t>
            </a:r>
          </a:p>
          <a:p>
            <a:pPr algn="just" eaLnBrk="1" hangingPunct="1"/>
            <a:endParaRPr lang="et-EE" sz="2800" dirty="0" smtClean="0"/>
          </a:p>
          <a:p>
            <a:pPr algn="just" eaLnBrk="1" hangingPunct="1"/>
            <a:endParaRPr lang="et-EE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706438"/>
          </a:xfrm>
        </p:spPr>
        <p:txBody>
          <a:bodyPr/>
          <a:lstStyle/>
          <a:p>
            <a:pPr eaLnBrk="1" hangingPunct="1"/>
            <a:r>
              <a:rPr lang="et-EE" altLang="en-US" sz="4000" dirty="0" smtClean="0"/>
              <a:t>Tegevused (väline)</a:t>
            </a:r>
            <a:endParaRPr lang="en-US" altLang="en-US" sz="4000" dirty="0" smtClean="0"/>
          </a:p>
        </p:txBody>
      </p:sp>
      <p:sp>
        <p:nvSpPr>
          <p:cNvPr id="19459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513"/>
            <a:ext cx="8229600" cy="5305425"/>
          </a:xfrm>
        </p:spPr>
        <p:txBody>
          <a:bodyPr/>
          <a:lstStyle/>
          <a:p>
            <a:pPr algn="just" eaLnBrk="1" hangingPunct="1"/>
            <a:r>
              <a:rPr lang="et-EE" sz="2800" dirty="0" smtClean="0"/>
              <a:t>Mesindusprogrammi uue perioodi ettevalmistamine, koosolekud ja nõupidamised Maaeluministeeriumis, kohtumised EKMÜ esindajatega (Rea Raus, Aleksander Kilk, Priit Nõgisto)</a:t>
            </a:r>
          </a:p>
          <a:p>
            <a:pPr algn="just" eaLnBrk="1" hangingPunct="1"/>
            <a:r>
              <a:rPr lang="et-EE" sz="2800" dirty="0" smtClean="0"/>
              <a:t>Osalemine EPKK Aastakoosolekul (A.Oherd, A.K</a:t>
            </a:r>
            <a:r>
              <a:rPr lang="en-US" sz="2800" dirty="0" err="1" smtClean="0"/>
              <a:t>i</a:t>
            </a:r>
            <a:r>
              <a:rPr lang="et-EE" sz="2800" dirty="0" smtClean="0"/>
              <a:t>lk)</a:t>
            </a:r>
          </a:p>
          <a:p>
            <a:pPr algn="just"/>
            <a:r>
              <a:rPr lang="et-EE" sz="2800" dirty="0"/>
              <a:t>K</a:t>
            </a:r>
            <a:r>
              <a:rPr lang="et-EE" sz="2800" dirty="0" smtClean="0"/>
              <a:t>oostöö </a:t>
            </a:r>
            <a:r>
              <a:rPr lang="et-EE" sz="2800" dirty="0"/>
              <a:t>Põhjamaade ja Baltimaade Mesindusnõukogu (PBMN) raames - konverentsi (veebruar 2019) </a:t>
            </a:r>
            <a:r>
              <a:rPr lang="et-EE" sz="2800" dirty="0" smtClean="0"/>
              <a:t>töökohtumise </a:t>
            </a:r>
            <a:r>
              <a:rPr lang="et-EE" sz="2800" dirty="0"/>
              <a:t>ettevalmistamine Saaremaal (mai 2019); osalemine Apislavia XXII kongressil Moskvas 08.-13.septembril 2018</a:t>
            </a:r>
            <a:r>
              <a:rPr lang="et-EE" sz="2800" dirty="0" smtClean="0"/>
              <a:t>. (A.Kilk)</a:t>
            </a:r>
            <a:endParaRPr lang="et-EE" sz="2800" dirty="0"/>
          </a:p>
          <a:p>
            <a:pPr algn="just" eaLnBrk="1" hangingPunct="1"/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4064196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Projektid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t-EE" dirty="0" smtClean="0"/>
              <a:t>“Mesi on hea” 2018 turuarendusetoetuse kampaania juhtimine (Andres Tamla)</a:t>
            </a:r>
          </a:p>
          <a:p>
            <a:pPr eaLnBrk="1" hangingPunct="1"/>
            <a:r>
              <a:rPr lang="et-EE" dirty="0" smtClean="0"/>
              <a:t>Koostöö Maaelu Edendamise Sihtasutusega, uute projektide ettevalmistamine (Andres Tamla)</a:t>
            </a:r>
          </a:p>
          <a:p>
            <a:pPr eaLnBrk="1" hangingPunct="1"/>
            <a:endParaRPr lang="et-E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Projektidest lähemalt. </a:t>
            </a:r>
            <a:br>
              <a:rPr lang="et-EE" dirty="0" smtClean="0">
                <a:latin typeface="Arial" charset="0"/>
              </a:rPr>
            </a:br>
            <a:r>
              <a:rPr lang="et-EE" dirty="0" smtClean="0">
                <a:latin typeface="Arial" charset="0"/>
              </a:rPr>
              <a:t>Mesi on hea 2018</a:t>
            </a:r>
          </a:p>
        </p:txBody>
      </p:sp>
      <p:sp>
        <p:nvSpPr>
          <p:cNvPr id="26627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>
                <a:latin typeface="Calibri" pitchFamily="34" charset="0"/>
              </a:rPr>
              <a:t>Selle aasta teavitustegevustes oleme planeerinud kaks retseptivõistlust (noortele ja täiskasvanutele), retseptivihiku koostamise, e-kokaraamatu loomise ja meetoitude ja -retseptide kalendri koostamise. 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>
                <a:latin typeface="Calibri" pitchFamily="34" charset="0"/>
              </a:rPr>
              <a:t>Täiskasvanute võistlus toimus septembris ja võitjad on välja kuulutatud. Kampaania oli väga laiaulatuslik, sellest räägiti teles, online-meedias, trükimeedias ning raadios.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smtClean="0">
                <a:latin typeface="Arial" charset="0"/>
              </a:rPr>
              <a:t>Mesi on hea 2018</a:t>
            </a:r>
          </a:p>
        </p:txBody>
      </p:sp>
      <p:sp>
        <p:nvSpPr>
          <p:cNvPr id="27651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>
                <a:latin typeface="Calibri" pitchFamily="34" charset="0"/>
              </a:rPr>
              <a:t>Septembri jooksul on meie </a:t>
            </a:r>
            <a:r>
              <a:rPr lang="et-EE" sz="3200" dirty="0" smtClean="0">
                <a:latin typeface="Calibri" pitchFamily="34" charset="0"/>
              </a:rPr>
              <a:t>Facebooki </a:t>
            </a:r>
            <a:r>
              <a:rPr lang="et-EE" sz="3200" dirty="0">
                <a:latin typeface="Calibri" pitchFamily="34" charset="0"/>
              </a:rPr>
              <a:t>postitused jõudnud 51 927 inimeseni.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 smtClean="0">
                <a:latin typeface="Calibri" pitchFamily="34" charset="0"/>
              </a:rPr>
              <a:t>Noorte,6</a:t>
            </a:r>
            <a:r>
              <a:rPr lang="et-EE" sz="3200" dirty="0">
                <a:latin typeface="Calibri" pitchFamily="34" charset="0"/>
              </a:rPr>
              <a:t>.-9. klasside </a:t>
            </a:r>
            <a:r>
              <a:rPr lang="et-EE" sz="3200" dirty="0" smtClean="0">
                <a:latin typeface="Calibri" pitchFamily="34" charset="0"/>
              </a:rPr>
              <a:t>vahelise retseptivõistluse võitjad selgitati välja oktoobri </a:t>
            </a:r>
            <a:r>
              <a:rPr lang="et-EE" sz="3200" dirty="0">
                <a:latin typeface="Calibri" pitchFamily="34" charset="0"/>
              </a:rPr>
              <a:t>lõpus.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>
              <a:latin typeface="Calibri" pitchFamily="34" charset="0"/>
            </a:endParaRPr>
          </a:p>
        </p:txBody>
      </p:sp>
      <p:pic>
        <p:nvPicPr>
          <p:cNvPr id="27652" name="Picture 5" descr="koo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9992" y="3429000"/>
            <a:ext cx="3960812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smtClean="0">
                <a:latin typeface="Arial" charset="0"/>
              </a:rPr>
              <a:t>Mesi on hea 2018</a:t>
            </a:r>
          </a:p>
        </p:txBody>
      </p:sp>
      <p:pic>
        <p:nvPicPr>
          <p:cNvPr id="28675" name="Picture 4" descr="tort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5030788" y="4116388"/>
            <a:ext cx="4113212" cy="2741612"/>
          </a:xfrm>
        </p:spPr>
      </p:pic>
      <p:sp>
        <p:nvSpPr>
          <p:cNvPr id="28676" name="Rectangle 4"/>
          <p:cNvSpPr>
            <a:spLocks/>
          </p:cNvSpPr>
          <p:nvPr/>
        </p:nvSpPr>
        <p:spPr bwMode="auto">
          <a:xfrm>
            <a:off x="457200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t-EE" sz="3200">
                <a:latin typeface="Calibri" pitchFamily="34" charset="0"/>
              </a:rPr>
              <a:t>E-kokaraamat tuleb www.mesionhea.ee lehele kõigile tasuta kasutamiseks. Meetoitude ja -retseptide kalendri saadame kõigile liikmetele aasta lõpus. Sinna koondame parimad retseptid kokku, et saaksite juba ise proovida, milline on teie lemmik.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smtClean="0">
                <a:latin typeface="Arial" charset="0"/>
              </a:rPr>
              <a:t>Töösolevad projektid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>
                <a:latin typeface="Calibri" pitchFamily="34" charset="0"/>
              </a:rPr>
              <a:t>KIK </a:t>
            </a:r>
            <a:r>
              <a:rPr lang="et-EE" sz="3200" b="1" dirty="0">
                <a:latin typeface="Calibri" pitchFamily="34" charset="0"/>
              </a:rPr>
              <a:t>keskkonnateadlikuse</a:t>
            </a:r>
            <a:r>
              <a:rPr lang="et-EE" sz="3200" dirty="0">
                <a:latin typeface="Calibri" pitchFamily="34" charset="0"/>
              </a:rPr>
              <a:t> meede – projekt “Mesilane on elu” taotlus esitatud, hindamistulemusi pole veel teavitatud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>
                <a:latin typeface="Calibri" pitchFamily="34" charset="0"/>
              </a:rPr>
              <a:t>Olustvere Teenindus –ja Maamajandus kooli ja Haridusministeeriumiga koostöös “Mesilaspere hooldamine” õppekava digitaliseerimine. Projekt valmis 2019 jaanipäevaks.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Koosoleku</a:t>
            </a:r>
            <a:r>
              <a:rPr lang="en-US" dirty="0" smtClean="0"/>
              <a:t> </a:t>
            </a:r>
            <a:r>
              <a:rPr lang="en-US" dirty="0" err="1" smtClean="0"/>
              <a:t>juhataja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protokollija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Ettepanek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err="1" smtClean="0"/>
              <a:t>Koosoleku</a:t>
            </a:r>
            <a:r>
              <a:rPr lang="en-US" dirty="0" smtClean="0"/>
              <a:t> </a:t>
            </a:r>
            <a:r>
              <a:rPr lang="en-US" dirty="0" err="1" smtClean="0"/>
              <a:t>juhataja</a:t>
            </a:r>
            <a:r>
              <a:rPr lang="en-US" dirty="0" smtClean="0"/>
              <a:t>: </a:t>
            </a:r>
            <a:r>
              <a:rPr lang="en-US" dirty="0" err="1" smtClean="0"/>
              <a:t>Aado</a:t>
            </a:r>
            <a:r>
              <a:rPr lang="en-US" dirty="0" smtClean="0"/>
              <a:t> </a:t>
            </a:r>
            <a:r>
              <a:rPr lang="en-US" dirty="0" err="1" smtClean="0"/>
              <a:t>Oherd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Koosoleku</a:t>
            </a:r>
            <a:r>
              <a:rPr lang="en-US" dirty="0" smtClean="0"/>
              <a:t> </a:t>
            </a:r>
            <a:r>
              <a:rPr lang="en-US" dirty="0" err="1" smtClean="0"/>
              <a:t>protokollija</a:t>
            </a:r>
            <a:r>
              <a:rPr lang="en-US" dirty="0" smtClean="0"/>
              <a:t>: </a:t>
            </a:r>
            <a:r>
              <a:rPr lang="en-US" dirty="0" err="1" smtClean="0"/>
              <a:t>Rasmus</a:t>
            </a:r>
            <a:r>
              <a:rPr lang="en-US" dirty="0" smtClean="0"/>
              <a:t> </a:t>
            </a:r>
            <a:r>
              <a:rPr lang="en-US" dirty="0" err="1" smtClean="0"/>
              <a:t>Paesüld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4683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Uus tegevjuht- Rasmus Paesüld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 smtClean="0">
                <a:latin typeface="Calibri" pitchFamily="34" charset="0"/>
              </a:rPr>
              <a:t>Tutvustus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 smtClean="0">
                <a:latin typeface="Calibri" pitchFamily="34" charset="0"/>
              </a:rPr>
              <a:t>Nägemus esmastest olulistest tegevustest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3200" dirty="0" smtClean="0">
                <a:latin typeface="Calibri" pitchFamily="34" charset="0"/>
              </a:rPr>
              <a:t>Ülevaade liikmeskonnast ning võlglastest</a:t>
            </a:r>
            <a:endParaRPr lang="et-EE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0668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t-EE" dirty="0" smtClean="0">
                <a:solidFill>
                  <a:srgbClr val="404040"/>
                </a:solidFill>
                <a:latin typeface="Arial" charset="0"/>
              </a:rPr>
              <a:t>EML aastal 2018</a:t>
            </a:r>
            <a:endParaRPr lang="en-US" dirty="0" smtClean="0">
              <a:solidFill>
                <a:srgbClr val="404040"/>
              </a:solidFill>
              <a:latin typeface="Arial" charset="0"/>
            </a:endParaRPr>
          </a:p>
        </p:txBody>
      </p:sp>
      <p:sp>
        <p:nvSpPr>
          <p:cNvPr id="2969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t-EE" dirty="0" smtClean="0">
                <a:solidFill>
                  <a:srgbClr val="404040"/>
                </a:solidFill>
                <a:latin typeface="Arial" charset="0"/>
              </a:rPr>
              <a:t>Liikmete arv 31.10.2018 seisuga 603</a:t>
            </a:r>
          </a:p>
          <a:p>
            <a:pPr algn="just" eaLnBrk="1" hangingPunct="1">
              <a:lnSpc>
                <a:spcPct val="90000"/>
              </a:lnSpc>
            </a:pPr>
            <a:r>
              <a:rPr lang="et-EE" dirty="0" smtClean="0">
                <a:solidFill>
                  <a:srgbClr val="404040"/>
                </a:solidFill>
                <a:latin typeface="Arial" charset="0"/>
              </a:rPr>
              <a:t>Liikmemaksu laekunud 18 315 eur</a:t>
            </a:r>
          </a:p>
          <a:p>
            <a:pPr algn="just" eaLnBrk="1" hangingPunct="1">
              <a:lnSpc>
                <a:spcPct val="90000"/>
              </a:lnSpc>
            </a:pPr>
            <a:r>
              <a:rPr lang="et-EE" dirty="0" smtClean="0">
                <a:solidFill>
                  <a:srgbClr val="404040"/>
                </a:solidFill>
                <a:latin typeface="Arial" charset="0"/>
              </a:rPr>
              <a:t>U 100 inimesel liikmemaks tasumata!</a:t>
            </a:r>
          </a:p>
          <a:p>
            <a:pPr algn="just">
              <a:lnSpc>
                <a:spcPct val="90000"/>
              </a:lnSpc>
            </a:pPr>
            <a:r>
              <a:rPr lang="et-EE" dirty="0">
                <a:solidFill>
                  <a:srgbClr val="404040"/>
                </a:solidFill>
                <a:latin typeface="Arial" charset="0"/>
              </a:rPr>
              <a:t>Kellel veel liikmemaks tasumata, palun seda teha esimesel </a:t>
            </a:r>
            <a:r>
              <a:rPr lang="et-EE" dirty="0" smtClean="0">
                <a:solidFill>
                  <a:srgbClr val="404040"/>
                </a:solidFill>
                <a:latin typeface="Arial" charset="0"/>
              </a:rPr>
              <a:t>võimalusel </a:t>
            </a:r>
          </a:p>
          <a:p>
            <a:pPr algn="just">
              <a:lnSpc>
                <a:spcPct val="90000"/>
              </a:lnSpc>
            </a:pPr>
            <a:r>
              <a:rPr lang="et-EE" b="1" dirty="0" smtClean="0">
                <a:solidFill>
                  <a:srgbClr val="404040"/>
                </a:solidFill>
                <a:latin typeface="Arial" charset="0"/>
              </a:rPr>
              <a:t>võimalik tasuda tegevjuhile teabepäevade ajal (allkirjaga kinnitus).</a:t>
            </a:r>
            <a:endParaRPr lang="et-EE" b="1" dirty="0">
              <a:solidFill>
                <a:srgbClr val="40404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t-EE" dirty="0" smtClean="0">
              <a:solidFill>
                <a:srgbClr val="40404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</a:pPr>
            <a:endParaRPr lang="en-US" dirty="0" smtClean="0">
              <a:solidFill>
                <a:srgbClr val="40404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Tarutoetustest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4000" dirty="0" smtClean="0">
                <a:latin typeface="Calibri" pitchFamily="34" charset="0"/>
              </a:rPr>
              <a:t>Aleksander Kilk</a:t>
            </a:r>
          </a:p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t-EE" sz="4000" dirty="0" smtClean="0">
                <a:latin typeface="Calibri" pitchFamily="34" charset="0"/>
              </a:rPr>
              <a:t>Aado Oherd</a:t>
            </a:r>
            <a:endParaRPr lang="et-EE" sz="4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49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3528" y="1268760"/>
            <a:ext cx="907300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Halar</a:t>
            </a:r>
            <a:r>
              <a:rPr lang="en-US" sz="2800" b="1" dirty="0"/>
              <a:t> </a:t>
            </a:r>
            <a:r>
              <a:rPr lang="en-US" sz="2800" b="1" dirty="0" err="1"/>
              <a:t>Hallimäe</a:t>
            </a:r>
            <a:r>
              <a:rPr lang="en-US" sz="2800" dirty="0"/>
              <a:t>. </a:t>
            </a:r>
          </a:p>
          <a:p>
            <a:r>
              <a:rPr lang="en-US" sz="2400" dirty="0" err="1"/>
              <a:t>Halar</a:t>
            </a:r>
            <a:r>
              <a:rPr lang="en-US" sz="2400" dirty="0"/>
              <a:t> on </a:t>
            </a:r>
            <a:r>
              <a:rPr lang="en-US" sz="2400" dirty="0" err="1"/>
              <a:t>riigiteenistuja</a:t>
            </a:r>
            <a:r>
              <a:rPr lang="en-US" sz="2400" dirty="0"/>
              <a:t>, </a:t>
            </a:r>
            <a:r>
              <a:rPr lang="en-US" sz="2400" dirty="0" err="1"/>
              <a:t>kes</a:t>
            </a:r>
            <a:r>
              <a:rPr lang="en-US" sz="2400" dirty="0"/>
              <a:t> </a:t>
            </a:r>
            <a:r>
              <a:rPr lang="en-US" sz="2400" dirty="0" err="1"/>
              <a:t>alustas</a:t>
            </a:r>
            <a:r>
              <a:rPr lang="en-US" sz="2400" dirty="0"/>
              <a:t> </a:t>
            </a:r>
            <a:r>
              <a:rPr lang="en-US" sz="2400" dirty="0" err="1"/>
              <a:t>hobimesinikuna</a:t>
            </a:r>
            <a:r>
              <a:rPr lang="en-US" sz="2400" dirty="0"/>
              <a:t> </a:t>
            </a:r>
            <a:r>
              <a:rPr lang="en-US" sz="2400" dirty="0" err="1"/>
              <a:t>isaga</a:t>
            </a:r>
            <a:r>
              <a:rPr lang="en-US" sz="2400" dirty="0"/>
              <a:t> </a:t>
            </a:r>
            <a:r>
              <a:rPr lang="en-US" sz="2400" dirty="0" err="1"/>
              <a:t>koos</a:t>
            </a:r>
            <a:r>
              <a:rPr lang="en-US" sz="2400" dirty="0"/>
              <a:t>. Isa </a:t>
            </a:r>
            <a:r>
              <a:rPr lang="en-US" sz="2400" dirty="0" err="1"/>
              <a:t>kõrvalt</a:t>
            </a:r>
            <a:r>
              <a:rPr lang="en-US" sz="2400" dirty="0"/>
              <a:t> </a:t>
            </a:r>
            <a:r>
              <a:rPr lang="en-US" sz="2400" dirty="0" err="1"/>
              <a:t>õppides</a:t>
            </a:r>
            <a:r>
              <a:rPr lang="en-US" sz="2400" dirty="0"/>
              <a:t> on ta </a:t>
            </a:r>
            <a:r>
              <a:rPr lang="en-US" sz="2400" dirty="0" err="1"/>
              <a:t>pärandina</a:t>
            </a:r>
            <a:r>
              <a:rPr lang="en-US" sz="2400" dirty="0"/>
              <a:t> </a:t>
            </a:r>
            <a:r>
              <a:rPr lang="en-US" sz="2400" dirty="0" err="1"/>
              <a:t>saanud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esmased</a:t>
            </a:r>
            <a:r>
              <a:rPr lang="en-US" sz="2400" dirty="0"/>
              <a:t> </a:t>
            </a:r>
            <a:r>
              <a:rPr lang="en-US" sz="2400" dirty="0" err="1"/>
              <a:t>oskused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kogemused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Hoiab</a:t>
            </a:r>
            <a:r>
              <a:rPr lang="en-US" sz="2400" dirty="0"/>
              <a:t> au sees </a:t>
            </a:r>
            <a:r>
              <a:rPr lang="en-US" sz="2400" dirty="0" err="1"/>
              <a:t>peretraditsioone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arendab</a:t>
            </a:r>
            <a:r>
              <a:rPr lang="en-US" sz="2400" dirty="0"/>
              <a:t> </a:t>
            </a:r>
            <a:r>
              <a:rPr lang="en-US" sz="2400" dirty="0" err="1"/>
              <a:t>Eesti</a:t>
            </a:r>
            <a:r>
              <a:rPr lang="en-US" sz="2400" dirty="0"/>
              <a:t> </a:t>
            </a:r>
            <a:r>
              <a:rPr lang="en-US" sz="2400" dirty="0" err="1"/>
              <a:t>mesindust</a:t>
            </a:r>
            <a:r>
              <a:rPr lang="en-US" sz="2400" dirty="0"/>
              <a:t> </a:t>
            </a:r>
            <a:r>
              <a:rPr lang="en-US" sz="2400" dirty="0" err="1"/>
              <a:t>kasvatades</a:t>
            </a:r>
            <a:r>
              <a:rPr lang="en-US" sz="2400" dirty="0"/>
              <a:t> </a:t>
            </a:r>
            <a:r>
              <a:rPr lang="en-US" sz="2400" dirty="0" err="1"/>
              <a:t>enda</a:t>
            </a:r>
            <a:r>
              <a:rPr lang="en-US" sz="2400" dirty="0"/>
              <a:t> </a:t>
            </a:r>
            <a:r>
              <a:rPr lang="en-US" sz="2400" dirty="0" err="1"/>
              <a:t>mesilasperede</a:t>
            </a:r>
            <a:r>
              <a:rPr lang="en-US" sz="2400" dirty="0"/>
              <a:t> </a:t>
            </a:r>
            <a:r>
              <a:rPr lang="en-US" sz="2400" dirty="0" err="1"/>
              <a:t>arvu</a:t>
            </a:r>
            <a:r>
              <a:rPr lang="en-US" sz="2400" dirty="0"/>
              <a:t> </a:t>
            </a:r>
            <a:r>
              <a:rPr lang="en-US" sz="2400" dirty="0" err="1"/>
              <a:t>aasta-aastalt</a:t>
            </a:r>
            <a:r>
              <a:rPr lang="en-US" sz="2400" dirty="0"/>
              <a:t> </a:t>
            </a:r>
            <a:r>
              <a:rPr lang="en-US" sz="2400" dirty="0" err="1"/>
              <a:t>järjest</a:t>
            </a:r>
            <a:r>
              <a:rPr lang="en-US" sz="2400" dirty="0"/>
              <a:t> </a:t>
            </a:r>
            <a:r>
              <a:rPr lang="en-US" sz="2400" dirty="0" err="1"/>
              <a:t>suuremaks</a:t>
            </a:r>
            <a:r>
              <a:rPr lang="en-US" sz="2400" dirty="0"/>
              <a:t>. </a:t>
            </a:r>
            <a:r>
              <a:rPr lang="en-US" sz="2400" dirty="0" err="1"/>
              <a:t>Alustas</a:t>
            </a:r>
            <a:r>
              <a:rPr lang="en-US" sz="2400" dirty="0"/>
              <a:t> 50 </a:t>
            </a:r>
            <a:r>
              <a:rPr lang="en-US" sz="2400" dirty="0" err="1"/>
              <a:t>taruga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hetkel</a:t>
            </a:r>
            <a:r>
              <a:rPr lang="en-US" sz="2400" dirty="0"/>
              <a:t> on see juba 120.</a:t>
            </a:r>
          </a:p>
          <a:p>
            <a:r>
              <a:rPr lang="en-US" sz="2400" dirty="0"/>
              <a:t>On </a:t>
            </a:r>
            <a:r>
              <a:rPr lang="en-US" sz="2400" dirty="0" err="1"/>
              <a:t>ennast</a:t>
            </a:r>
            <a:r>
              <a:rPr lang="en-US" sz="2400" dirty="0"/>
              <a:t> </a:t>
            </a:r>
            <a:r>
              <a:rPr lang="en-US" sz="2400" dirty="0" err="1"/>
              <a:t>täiendanud</a:t>
            </a:r>
            <a:r>
              <a:rPr lang="en-US" sz="2400" dirty="0"/>
              <a:t> </a:t>
            </a:r>
            <a:r>
              <a:rPr lang="en-US" sz="2400" dirty="0" err="1"/>
              <a:t>Olustvere</a:t>
            </a:r>
            <a:r>
              <a:rPr lang="en-US" sz="2400" dirty="0"/>
              <a:t> </a:t>
            </a:r>
            <a:r>
              <a:rPr lang="en-US" sz="2400" dirty="0" err="1"/>
              <a:t>Teenindus</a:t>
            </a:r>
            <a:r>
              <a:rPr lang="en-US" sz="2400" dirty="0"/>
              <a:t>-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Maamajanduskoolis</a:t>
            </a:r>
            <a:r>
              <a:rPr lang="en-US" sz="2400" dirty="0"/>
              <a:t>. </a:t>
            </a:r>
            <a:r>
              <a:rPr lang="en-US" sz="2400" dirty="0" err="1"/>
              <a:t>Käesoleval</a:t>
            </a:r>
            <a:r>
              <a:rPr lang="en-US" sz="2400" dirty="0"/>
              <a:t> </a:t>
            </a:r>
            <a:r>
              <a:rPr lang="en-US" sz="2400" dirty="0" err="1"/>
              <a:t>aastal</a:t>
            </a:r>
            <a:r>
              <a:rPr lang="en-US" sz="2400" dirty="0"/>
              <a:t> </a:t>
            </a:r>
            <a:r>
              <a:rPr lang="en-US" sz="2400" dirty="0" err="1"/>
              <a:t>omandas</a:t>
            </a:r>
            <a:r>
              <a:rPr lang="en-US" sz="2400" dirty="0"/>
              <a:t> </a:t>
            </a:r>
            <a:r>
              <a:rPr lang="en-US" sz="2400" dirty="0" err="1"/>
              <a:t>Halar</a:t>
            </a:r>
            <a:r>
              <a:rPr lang="en-US" sz="2400" dirty="0"/>
              <a:t> </a:t>
            </a:r>
            <a:r>
              <a:rPr lang="en-US" sz="2400" dirty="0" err="1"/>
              <a:t>mesiniku</a:t>
            </a:r>
            <a:r>
              <a:rPr lang="en-US" sz="2400" dirty="0"/>
              <a:t> 5. </a:t>
            </a:r>
            <a:r>
              <a:rPr lang="en-US" sz="2400" dirty="0" err="1"/>
              <a:t>taseme</a:t>
            </a:r>
            <a:r>
              <a:rPr lang="en-US" sz="2400" dirty="0"/>
              <a:t> </a:t>
            </a:r>
            <a:r>
              <a:rPr lang="en-US" sz="2400" dirty="0" err="1"/>
              <a:t>kutsestandardi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Väljatöötamisel</a:t>
            </a:r>
            <a:r>
              <a:rPr lang="en-US" sz="2400" dirty="0"/>
              <a:t> on </a:t>
            </a:r>
            <a:r>
              <a:rPr lang="en-US" sz="2400" dirty="0" err="1"/>
              <a:t>ka</a:t>
            </a:r>
            <a:r>
              <a:rPr lang="en-US" sz="2400" dirty="0"/>
              <a:t> EV100 </a:t>
            </a:r>
            <a:r>
              <a:rPr lang="en-US" sz="2400" dirty="0" err="1"/>
              <a:t>kujundusega</a:t>
            </a:r>
            <a:r>
              <a:rPr lang="en-US" sz="2400" dirty="0"/>
              <a:t> </a:t>
            </a:r>
            <a:r>
              <a:rPr lang="en-US" sz="2400" dirty="0" err="1"/>
              <a:t>meepurgi</a:t>
            </a:r>
            <a:r>
              <a:rPr lang="en-US" sz="2400" dirty="0"/>
              <a:t> silt. </a:t>
            </a:r>
            <a:r>
              <a:rPr lang="en-US" sz="2800" dirty="0" err="1" smtClean="0"/>
              <a:t>Kandidaadi</a:t>
            </a:r>
            <a:r>
              <a:rPr lang="en-US" sz="2800" dirty="0" smtClean="0"/>
              <a:t> </a:t>
            </a:r>
            <a:r>
              <a:rPr lang="en-US" sz="2800" dirty="0" err="1"/>
              <a:t>esitas</a:t>
            </a:r>
            <a:r>
              <a:rPr lang="en-US" sz="2800" dirty="0"/>
              <a:t> Marko Tamm</a:t>
            </a:r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166842"/>
            <a:ext cx="8532440" cy="458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Vendu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Suurmann</a:t>
            </a:r>
            <a:endParaRPr lang="en-US" sz="2800" b="1" dirty="0" smtClean="0"/>
          </a:p>
          <a:p>
            <a:pPr algn="just"/>
            <a:r>
              <a:rPr lang="en-US" sz="2400" dirty="0" smtClean="0"/>
              <a:t>Kuna </a:t>
            </a:r>
            <a:r>
              <a:rPr lang="en-US" sz="2400" dirty="0" err="1"/>
              <a:t>meil</a:t>
            </a:r>
            <a:r>
              <a:rPr lang="en-US" sz="2400" dirty="0"/>
              <a:t> </a:t>
            </a:r>
            <a:r>
              <a:rPr lang="en-US" sz="2400" dirty="0" err="1"/>
              <a:t>looduses</a:t>
            </a:r>
            <a:r>
              <a:rPr lang="en-US" sz="2400" dirty="0"/>
              <a:t> – </a:t>
            </a:r>
            <a:r>
              <a:rPr lang="en-US" sz="2400" dirty="0" err="1"/>
              <a:t>võsa</a:t>
            </a:r>
            <a:r>
              <a:rPr lang="en-US" sz="2400" dirty="0"/>
              <a:t> </a:t>
            </a:r>
            <a:r>
              <a:rPr lang="en-US" sz="2400" dirty="0" err="1"/>
              <a:t>vabariigis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ole </a:t>
            </a:r>
            <a:r>
              <a:rPr lang="en-US" sz="2400" dirty="0" err="1"/>
              <a:t>enam</a:t>
            </a:r>
            <a:r>
              <a:rPr lang="en-US" sz="2400" dirty="0"/>
              <a:t> </a:t>
            </a:r>
            <a:r>
              <a:rPr lang="en-US" sz="2400" dirty="0" err="1"/>
              <a:t>seest</a:t>
            </a:r>
            <a:r>
              <a:rPr lang="en-US" sz="2400" dirty="0"/>
              <a:t> </a:t>
            </a:r>
            <a:r>
              <a:rPr lang="en-US" sz="2400" dirty="0" err="1"/>
              <a:t>õõnsaid</a:t>
            </a:r>
            <a:r>
              <a:rPr lang="en-US" sz="2400" dirty="0"/>
              <a:t> MESIPUID, on </a:t>
            </a:r>
            <a:r>
              <a:rPr lang="en-US" sz="2400" dirty="0" err="1"/>
              <a:t>tuhanded</a:t>
            </a:r>
            <a:r>
              <a:rPr lang="en-US" sz="2400" dirty="0"/>
              <a:t> </a:t>
            </a:r>
            <a:r>
              <a:rPr lang="en-US" sz="2400" dirty="0" err="1"/>
              <a:t>sülemid</a:t>
            </a:r>
            <a:r>
              <a:rPr lang="en-US" sz="2400" dirty="0"/>
              <a:t> </a:t>
            </a:r>
            <a:r>
              <a:rPr lang="en-US" sz="2400" dirty="0" err="1"/>
              <a:t>määratud</a:t>
            </a:r>
            <a:r>
              <a:rPr lang="en-US" sz="2400" dirty="0"/>
              <a:t> </a:t>
            </a:r>
            <a:r>
              <a:rPr lang="en-US" sz="2400" dirty="0" err="1"/>
              <a:t>igaaastaselt</a:t>
            </a:r>
            <a:r>
              <a:rPr lang="en-US" sz="2400" dirty="0"/>
              <a:t> </a:t>
            </a:r>
            <a:r>
              <a:rPr lang="en-US" sz="2400" dirty="0" err="1"/>
              <a:t>hukule</a:t>
            </a:r>
            <a:r>
              <a:rPr lang="en-US" sz="2400" dirty="0"/>
              <a:t>! </a:t>
            </a:r>
            <a:r>
              <a:rPr lang="en-US" sz="2400" dirty="0" err="1"/>
              <a:t>Seda</a:t>
            </a:r>
            <a:r>
              <a:rPr lang="en-US" sz="2400" dirty="0"/>
              <a:t> </a:t>
            </a:r>
            <a:r>
              <a:rPr lang="en-US" sz="2400" dirty="0" err="1"/>
              <a:t>enam</a:t>
            </a:r>
            <a:r>
              <a:rPr lang="en-US" sz="2400" dirty="0"/>
              <a:t>, et </a:t>
            </a:r>
            <a:r>
              <a:rPr lang="en-US" sz="2400" dirty="0" err="1"/>
              <a:t>akadeemiline</a:t>
            </a:r>
            <a:r>
              <a:rPr lang="en-US" sz="2400" dirty="0"/>
              <a:t> </a:t>
            </a:r>
            <a:r>
              <a:rPr lang="en-US" sz="2400" dirty="0" err="1"/>
              <a:t>hääletoru</a:t>
            </a:r>
            <a:r>
              <a:rPr lang="en-US" sz="2400" dirty="0"/>
              <a:t> </a:t>
            </a:r>
            <a:r>
              <a:rPr lang="en-US" sz="2400" dirty="0" err="1"/>
              <a:t>peab</a:t>
            </a:r>
            <a:r>
              <a:rPr lang="en-US" sz="2400" dirty="0"/>
              <a:t> n. </a:t>
            </a:r>
            <a:r>
              <a:rPr lang="en-US" sz="2400" dirty="0" err="1"/>
              <a:t>ö</a:t>
            </a:r>
            <a:r>
              <a:rPr lang="en-US" sz="2400" dirty="0"/>
              <a:t>. </a:t>
            </a:r>
            <a:r>
              <a:rPr lang="en-US" sz="2400" dirty="0" err="1"/>
              <a:t>võõrast</a:t>
            </a:r>
            <a:r>
              <a:rPr lang="en-US" sz="2400" dirty="0"/>
              <a:t> </a:t>
            </a:r>
            <a:r>
              <a:rPr lang="en-US" sz="2400" dirty="0" err="1"/>
              <a:t>sülemit</a:t>
            </a:r>
            <a:r>
              <a:rPr lang="en-US" sz="2400" dirty="0"/>
              <a:t> </a:t>
            </a:r>
            <a:r>
              <a:rPr lang="en-US" sz="2400" dirty="0" err="1"/>
              <a:t>mittesoovitavaks</a:t>
            </a:r>
            <a:r>
              <a:rPr lang="en-US" sz="2400" dirty="0"/>
              <a:t>! See on </a:t>
            </a:r>
            <a:r>
              <a:rPr lang="en-US" sz="2400" dirty="0" err="1"/>
              <a:t>pikem</a:t>
            </a:r>
            <a:r>
              <a:rPr lang="en-US" sz="2400" dirty="0"/>
              <a:t> </a:t>
            </a:r>
            <a:r>
              <a:rPr lang="en-US" sz="2400" dirty="0" err="1"/>
              <a:t>teema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võin</a:t>
            </a:r>
            <a:r>
              <a:rPr lang="en-US" sz="2400" dirty="0"/>
              <a:t> </a:t>
            </a:r>
            <a:r>
              <a:rPr lang="en-US" sz="2400" dirty="0" err="1"/>
              <a:t>soovijatega</a:t>
            </a:r>
            <a:r>
              <a:rPr lang="en-US" sz="2400" dirty="0"/>
              <a:t> </a:t>
            </a:r>
            <a:r>
              <a:rPr lang="en-US" sz="2400" dirty="0" err="1"/>
              <a:t>arutada</a:t>
            </a:r>
            <a:r>
              <a:rPr lang="en-US" sz="2400" dirty="0"/>
              <a:t>! </a:t>
            </a:r>
            <a:r>
              <a:rPr lang="en-US" sz="2400" dirty="0" err="1"/>
              <a:t>Kuid</a:t>
            </a:r>
            <a:r>
              <a:rPr lang="en-US" sz="2400" dirty="0"/>
              <a:t> </a:t>
            </a:r>
            <a:r>
              <a:rPr lang="en-US" sz="2400" dirty="0" err="1"/>
              <a:t>tubli</a:t>
            </a:r>
            <a:r>
              <a:rPr lang="en-US" sz="2400" dirty="0"/>
              <a:t> </a:t>
            </a:r>
            <a:r>
              <a:rPr lang="en-US" sz="2400" dirty="0" err="1"/>
              <a:t>Vendu</a:t>
            </a:r>
            <a:r>
              <a:rPr lang="en-US" sz="2400" dirty="0"/>
              <a:t> </a:t>
            </a:r>
            <a:r>
              <a:rPr lang="en-US" sz="2400" dirty="0" err="1"/>
              <a:t>Suurmann</a:t>
            </a:r>
            <a:r>
              <a:rPr lang="en-US" sz="2400" dirty="0"/>
              <a:t> </a:t>
            </a:r>
            <a:r>
              <a:rPr lang="en-US" sz="2400" dirty="0" err="1"/>
              <a:t>tõestab</a:t>
            </a:r>
            <a:r>
              <a:rPr lang="en-US" sz="2400" dirty="0"/>
              <a:t> </a:t>
            </a:r>
            <a:r>
              <a:rPr lang="en-US" sz="2400" dirty="0" err="1"/>
              <a:t>vastupidist</a:t>
            </a:r>
            <a:r>
              <a:rPr lang="en-US" sz="2400" dirty="0"/>
              <a:t>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tõi</a:t>
            </a:r>
            <a:r>
              <a:rPr lang="en-US" sz="2400" dirty="0"/>
              <a:t> </a:t>
            </a:r>
            <a:r>
              <a:rPr lang="en-US" sz="2400" dirty="0" err="1"/>
              <a:t>mesinduse</a:t>
            </a:r>
            <a:r>
              <a:rPr lang="en-US" sz="2400" dirty="0"/>
              <a:t> </a:t>
            </a:r>
            <a:r>
              <a:rPr lang="en-US" sz="2400" dirty="0" err="1"/>
              <a:t>üldsusele</a:t>
            </a:r>
            <a:r>
              <a:rPr lang="en-US" sz="2400" dirty="0"/>
              <a:t> </a:t>
            </a:r>
            <a:r>
              <a:rPr lang="en-US" sz="2400" dirty="0" err="1"/>
              <a:t>vinge</a:t>
            </a:r>
            <a:r>
              <a:rPr lang="en-US" sz="2400" dirty="0"/>
              <a:t> </a:t>
            </a:r>
            <a:r>
              <a:rPr lang="en-US" sz="2400" dirty="0" err="1"/>
              <a:t>sõnumi</a:t>
            </a:r>
            <a:r>
              <a:rPr lang="en-US" sz="2400" dirty="0"/>
              <a:t>! See on </a:t>
            </a:r>
            <a:r>
              <a:rPr lang="en-US" sz="2400" dirty="0" err="1"/>
              <a:t>pöördeline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austamist</a:t>
            </a:r>
            <a:r>
              <a:rPr lang="en-US" sz="2400" dirty="0"/>
              <a:t> </a:t>
            </a:r>
            <a:r>
              <a:rPr lang="en-US" sz="2400" dirty="0" err="1"/>
              <a:t>vääriv</a:t>
            </a:r>
            <a:r>
              <a:rPr lang="en-US" sz="2400" dirty="0"/>
              <a:t> </a:t>
            </a:r>
            <a:r>
              <a:rPr lang="en-US" sz="2400" dirty="0" err="1"/>
              <a:t>ning</a:t>
            </a:r>
            <a:r>
              <a:rPr lang="en-US" sz="2400" dirty="0"/>
              <a:t> </a:t>
            </a:r>
            <a:r>
              <a:rPr lang="en-US" sz="2400" dirty="0" err="1"/>
              <a:t>võiks</a:t>
            </a:r>
            <a:r>
              <a:rPr lang="en-US" sz="2400" dirty="0"/>
              <a:t> olla </a:t>
            </a:r>
            <a:r>
              <a:rPr lang="en-US" sz="2400" dirty="0" err="1"/>
              <a:t>kõigi</a:t>
            </a:r>
            <a:r>
              <a:rPr lang="en-US" sz="2400" dirty="0"/>
              <a:t> </a:t>
            </a:r>
            <a:r>
              <a:rPr lang="en-US" sz="2400" dirty="0" err="1"/>
              <a:t>piirkondade</a:t>
            </a:r>
            <a:r>
              <a:rPr lang="en-US" sz="2400" dirty="0"/>
              <a:t> </a:t>
            </a:r>
            <a:r>
              <a:rPr lang="en-US" sz="2400" dirty="0" err="1"/>
              <a:t>mesinikele</a:t>
            </a:r>
            <a:r>
              <a:rPr lang="en-US" sz="2400" dirty="0"/>
              <a:t> </a:t>
            </a:r>
            <a:r>
              <a:rPr lang="en-US" sz="2400" dirty="0" err="1"/>
              <a:t>eeskujuks</a:t>
            </a:r>
            <a:r>
              <a:rPr lang="en-US" sz="2400" dirty="0"/>
              <a:t>! Kuna </a:t>
            </a:r>
            <a:r>
              <a:rPr lang="en-US" sz="2400" dirty="0" err="1"/>
              <a:t>keegi</a:t>
            </a:r>
            <a:r>
              <a:rPr lang="en-US" sz="2400" dirty="0"/>
              <a:t> pole </a:t>
            </a:r>
            <a:r>
              <a:rPr lang="en-US" sz="2400" dirty="0" err="1"/>
              <a:t>veel</a:t>
            </a:r>
            <a:r>
              <a:rPr lang="en-US" sz="2400" dirty="0"/>
              <a:t> </a:t>
            </a:r>
            <a:r>
              <a:rPr lang="en-US" sz="2400" dirty="0" err="1"/>
              <a:t>jõudnud</a:t>
            </a:r>
            <a:r>
              <a:rPr lang="en-US" sz="2400" dirty="0"/>
              <a:t> </a:t>
            </a:r>
            <a:r>
              <a:rPr lang="en-US" sz="2400" dirty="0" err="1"/>
              <a:t>mesilasperedele</a:t>
            </a:r>
            <a:r>
              <a:rPr lang="en-US" sz="2400" dirty="0"/>
              <a:t> </a:t>
            </a:r>
            <a:r>
              <a:rPr lang="en-US" sz="2400" dirty="0" err="1"/>
              <a:t>teatada</a:t>
            </a:r>
            <a:r>
              <a:rPr lang="en-US" sz="2400" dirty="0"/>
              <a:t>, et </a:t>
            </a:r>
            <a:r>
              <a:rPr lang="en-US" sz="2400" dirty="0" err="1"/>
              <a:t>meie</a:t>
            </a:r>
            <a:r>
              <a:rPr lang="en-US" sz="2400" dirty="0"/>
              <a:t> </a:t>
            </a:r>
            <a:r>
              <a:rPr lang="en-US" sz="2400" dirty="0" err="1"/>
              <a:t>looduses</a:t>
            </a:r>
            <a:r>
              <a:rPr lang="en-US" sz="2400" dirty="0"/>
              <a:t> </a:t>
            </a:r>
            <a:r>
              <a:rPr lang="en-US" sz="2400" dirty="0" err="1"/>
              <a:t>enam</a:t>
            </a:r>
            <a:r>
              <a:rPr lang="en-US" sz="2400" dirty="0"/>
              <a:t> MESIPUID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kasvagi</a:t>
            </a:r>
            <a:r>
              <a:rPr lang="en-US" sz="2400" dirty="0"/>
              <a:t>! </a:t>
            </a:r>
            <a:endParaRPr lang="en-US" sz="2400" dirty="0" smtClean="0"/>
          </a:p>
          <a:p>
            <a:pPr algn="just"/>
            <a:r>
              <a:rPr lang="en-US" sz="2400" dirty="0" err="1" smtClean="0"/>
              <a:t>Kandidaadi</a:t>
            </a:r>
            <a:r>
              <a:rPr lang="en-US" sz="2400" dirty="0" smtClean="0"/>
              <a:t> </a:t>
            </a:r>
            <a:r>
              <a:rPr lang="en-US" sz="2400" dirty="0" err="1" smtClean="0"/>
              <a:t>esitaja</a:t>
            </a:r>
            <a:r>
              <a:rPr lang="en-US" sz="2400" dirty="0" smtClean="0"/>
              <a:t> </a:t>
            </a:r>
            <a:r>
              <a:rPr lang="en-US" sz="2400" dirty="0" err="1" smtClean="0"/>
              <a:t>Eha</a:t>
            </a:r>
            <a:r>
              <a:rPr lang="en-US" sz="2400" dirty="0" smtClean="0"/>
              <a:t> </a:t>
            </a:r>
            <a:r>
              <a:rPr lang="en-US" sz="2400" dirty="0" err="1" smtClean="0"/>
              <a:t>Metsallik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802783"/>
            <a:ext cx="8424936" cy="643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Maire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Valtin</a:t>
            </a:r>
            <a:endParaRPr lang="en-US" sz="2800" b="1" dirty="0" smtClean="0"/>
          </a:p>
          <a:p>
            <a:r>
              <a:rPr lang="en-US" sz="2400" dirty="0" err="1" smtClean="0"/>
              <a:t>Mesinik</a:t>
            </a:r>
            <a:r>
              <a:rPr lang="en-US" sz="2400" dirty="0"/>
              <a:t>, </a:t>
            </a:r>
            <a:r>
              <a:rPr lang="en-US" sz="2400" dirty="0" err="1"/>
              <a:t>minu</a:t>
            </a:r>
            <a:r>
              <a:rPr lang="en-US" sz="2400" dirty="0"/>
              <a:t> </a:t>
            </a:r>
            <a:r>
              <a:rPr lang="en-US" sz="2400" dirty="0" err="1"/>
              <a:t>kui</a:t>
            </a:r>
            <a:r>
              <a:rPr lang="en-US" sz="2400" dirty="0"/>
              <a:t> </a:t>
            </a:r>
            <a:r>
              <a:rPr lang="en-US" sz="2400" dirty="0" err="1"/>
              <a:t>hobimesiniku</a:t>
            </a:r>
            <a:r>
              <a:rPr lang="en-US" sz="2400" dirty="0"/>
              <a:t> </a:t>
            </a:r>
            <a:r>
              <a:rPr lang="en-US" sz="2400" dirty="0" err="1"/>
              <a:t>tähenduses</a:t>
            </a:r>
            <a:r>
              <a:rPr lang="en-US" sz="2400" dirty="0"/>
              <a:t>,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saa</a:t>
            </a:r>
            <a:r>
              <a:rPr lang="en-US" sz="2400" dirty="0"/>
              <a:t> olla </a:t>
            </a:r>
            <a:r>
              <a:rPr lang="en-US" sz="2400" dirty="0" err="1"/>
              <a:t>pelgalt</a:t>
            </a:r>
            <a:r>
              <a:rPr lang="en-US" sz="2400" dirty="0"/>
              <a:t> </a:t>
            </a:r>
            <a:r>
              <a:rPr lang="en-US" sz="2400" dirty="0" err="1"/>
              <a:t>inimene</a:t>
            </a:r>
            <a:r>
              <a:rPr lang="en-US" sz="2400" dirty="0"/>
              <a:t>, </a:t>
            </a:r>
            <a:r>
              <a:rPr lang="en-US" sz="2400" dirty="0" err="1"/>
              <a:t>kes</a:t>
            </a:r>
            <a:r>
              <a:rPr lang="en-US" sz="2400" dirty="0"/>
              <a:t> </a:t>
            </a:r>
            <a:r>
              <a:rPr lang="en-US" sz="2400" dirty="0" err="1"/>
              <a:t>oskab</a:t>
            </a:r>
            <a:r>
              <a:rPr lang="en-US" sz="2400" dirty="0"/>
              <a:t> </a:t>
            </a:r>
            <a:r>
              <a:rPr lang="en-US" sz="2400" dirty="0" err="1"/>
              <a:t>mesilindudelt</a:t>
            </a:r>
            <a:r>
              <a:rPr lang="en-US" sz="2400" dirty="0"/>
              <a:t> </a:t>
            </a:r>
            <a:r>
              <a:rPr lang="en-US" sz="2400" dirty="0" err="1"/>
              <a:t>saaki</a:t>
            </a:r>
            <a:r>
              <a:rPr lang="en-US" sz="2400" dirty="0"/>
              <a:t> </a:t>
            </a:r>
            <a:r>
              <a:rPr lang="en-US" sz="2400" dirty="0" err="1"/>
              <a:t>välja</a:t>
            </a:r>
            <a:r>
              <a:rPr lang="en-US" sz="2400" dirty="0"/>
              <a:t> “</a:t>
            </a:r>
            <a:r>
              <a:rPr lang="en-US" sz="2400" dirty="0" err="1"/>
              <a:t>pumbata</a:t>
            </a:r>
            <a:r>
              <a:rPr lang="en-US" sz="2400" dirty="0"/>
              <a:t>”. </a:t>
            </a:r>
            <a:r>
              <a:rPr lang="en-US" sz="2400" dirty="0" err="1"/>
              <a:t>Mesinik</a:t>
            </a:r>
            <a:r>
              <a:rPr lang="en-US" sz="2400" dirty="0"/>
              <a:t> , </a:t>
            </a:r>
            <a:r>
              <a:rPr lang="en-US" sz="2400" dirty="0" err="1"/>
              <a:t>suure</a:t>
            </a:r>
            <a:r>
              <a:rPr lang="en-US" sz="2400" dirty="0"/>
              <a:t> </a:t>
            </a:r>
            <a:r>
              <a:rPr lang="en-US" sz="2400" dirty="0" err="1"/>
              <a:t>algustähega</a:t>
            </a:r>
            <a:r>
              <a:rPr lang="en-US" sz="2400" dirty="0"/>
              <a:t>, </a:t>
            </a:r>
            <a:r>
              <a:rPr lang="en-US" sz="2400" dirty="0" err="1"/>
              <a:t>hoolib</a:t>
            </a:r>
            <a:r>
              <a:rPr lang="en-US" sz="2400" dirty="0"/>
              <a:t> </a:t>
            </a:r>
            <a:r>
              <a:rPr lang="en-US" sz="2400" dirty="0" err="1"/>
              <a:t>loodusest</a:t>
            </a:r>
            <a:r>
              <a:rPr lang="en-US" sz="2400" dirty="0"/>
              <a:t>, </a:t>
            </a:r>
            <a:r>
              <a:rPr lang="en-US" sz="2400" dirty="0" err="1"/>
              <a:t>sest</a:t>
            </a:r>
            <a:r>
              <a:rPr lang="en-US" sz="2400" dirty="0"/>
              <a:t> </a:t>
            </a:r>
            <a:r>
              <a:rPr lang="en-US" sz="2400" dirty="0" err="1"/>
              <a:t>hoitud</a:t>
            </a:r>
            <a:r>
              <a:rPr lang="en-US" sz="2400" dirty="0"/>
              <a:t> </a:t>
            </a:r>
            <a:r>
              <a:rPr lang="en-US" sz="2400" dirty="0" err="1"/>
              <a:t>looduses</a:t>
            </a:r>
            <a:r>
              <a:rPr lang="en-US" sz="2400" dirty="0"/>
              <a:t> </a:t>
            </a:r>
            <a:r>
              <a:rPr lang="en-US" sz="2400" dirty="0" err="1"/>
              <a:t>suudab</a:t>
            </a:r>
            <a:r>
              <a:rPr lang="en-US" sz="2400" dirty="0"/>
              <a:t> </a:t>
            </a:r>
            <a:r>
              <a:rPr lang="en-US" sz="2400" dirty="0" err="1"/>
              <a:t>ellu</a:t>
            </a:r>
            <a:r>
              <a:rPr lang="en-US" sz="2400" dirty="0"/>
              <a:t> </a:t>
            </a:r>
            <a:r>
              <a:rPr lang="en-US" sz="2400" dirty="0" err="1"/>
              <a:t>jääda</a:t>
            </a:r>
            <a:r>
              <a:rPr lang="en-US" sz="2400" dirty="0"/>
              <a:t> </a:t>
            </a:r>
            <a:r>
              <a:rPr lang="en-US" sz="2400" dirty="0" err="1"/>
              <a:t>mesilind</a:t>
            </a:r>
            <a:r>
              <a:rPr lang="en-US" sz="2400" dirty="0"/>
              <a:t>, </a:t>
            </a:r>
            <a:r>
              <a:rPr lang="en-US" sz="2400" dirty="0" err="1"/>
              <a:t>hoolib</a:t>
            </a:r>
            <a:r>
              <a:rPr lang="en-US" sz="2400" dirty="0"/>
              <a:t> </a:t>
            </a:r>
            <a:r>
              <a:rPr lang="en-US" sz="2400" dirty="0" err="1"/>
              <a:t>inimestest</a:t>
            </a:r>
            <a:r>
              <a:rPr lang="en-US" sz="2400" dirty="0"/>
              <a:t>,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mäleta</a:t>
            </a:r>
            <a:r>
              <a:rPr lang="en-US" sz="2400" dirty="0"/>
              <a:t> </a:t>
            </a:r>
            <a:r>
              <a:rPr lang="en-US" sz="2400" dirty="0" err="1"/>
              <a:t>korda</a:t>
            </a:r>
            <a:r>
              <a:rPr lang="en-US" sz="2400" dirty="0"/>
              <a:t>, et </a:t>
            </a:r>
            <a:r>
              <a:rPr lang="en-US" sz="2400" dirty="0" err="1"/>
              <a:t>hetkel</a:t>
            </a:r>
            <a:r>
              <a:rPr lang="en-US" sz="2400" dirty="0"/>
              <a:t> </a:t>
            </a:r>
            <a:r>
              <a:rPr lang="en-US" sz="2400" dirty="0" err="1"/>
              <a:t>vastu</a:t>
            </a:r>
            <a:r>
              <a:rPr lang="en-US" sz="2400" dirty="0"/>
              <a:t> </a:t>
            </a:r>
            <a:r>
              <a:rPr lang="en-US" sz="2400" dirty="0" err="1"/>
              <a:t>võtmata</a:t>
            </a:r>
            <a:r>
              <a:rPr lang="en-US" sz="2400" dirty="0"/>
              <a:t> </a:t>
            </a:r>
            <a:r>
              <a:rPr lang="en-US" sz="2400" dirty="0" err="1"/>
              <a:t>telefonile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järgne</a:t>
            </a:r>
            <a:r>
              <a:rPr lang="en-US" sz="2400" dirty="0"/>
              <a:t> </a:t>
            </a:r>
            <a:r>
              <a:rPr lang="en-US" sz="2400" dirty="0" err="1"/>
              <a:t>tagasi</a:t>
            </a:r>
            <a:r>
              <a:rPr lang="en-US" sz="2400" dirty="0"/>
              <a:t> </a:t>
            </a:r>
            <a:r>
              <a:rPr lang="en-US" sz="2400" dirty="0" err="1"/>
              <a:t>helistamist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seda</a:t>
            </a:r>
            <a:r>
              <a:rPr lang="en-US" sz="2400" dirty="0"/>
              <a:t> </a:t>
            </a:r>
            <a:r>
              <a:rPr lang="en-US" sz="2400" dirty="0" err="1"/>
              <a:t>teadmisel,et</a:t>
            </a:r>
            <a:r>
              <a:rPr lang="en-US" sz="2400" dirty="0"/>
              <a:t> </a:t>
            </a:r>
            <a:r>
              <a:rPr lang="en-US" sz="2400" dirty="0" err="1"/>
              <a:t>kulub</a:t>
            </a:r>
            <a:r>
              <a:rPr lang="en-US" sz="2400" dirty="0"/>
              <a:t> </a:t>
            </a:r>
            <a:r>
              <a:rPr lang="en-US" sz="2400" dirty="0" err="1"/>
              <a:t>palju</a:t>
            </a:r>
            <a:r>
              <a:rPr lang="en-US" sz="2400" dirty="0"/>
              <a:t> </a:t>
            </a:r>
            <a:r>
              <a:rPr lang="en-US" sz="2400" dirty="0" err="1"/>
              <a:t>kallist</a:t>
            </a:r>
            <a:r>
              <a:rPr lang="en-US" sz="2400" dirty="0"/>
              <a:t> </a:t>
            </a:r>
            <a:r>
              <a:rPr lang="en-US" sz="2400" dirty="0" err="1"/>
              <a:t>aega</a:t>
            </a:r>
            <a:r>
              <a:rPr lang="en-US" sz="2400" dirty="0"/>
              <a:t> </a:t>
            </a:r>
            <a:r>
              <a:rPr lang="en-US" sz="2400" dirty="0" err="1"/>
              <a:t>algaja</a:t>
            </a:r>
            <a:r>
              <a:rPr lang="en-US" sz="2400" dirty="0"/>
              <a:t> </a:t>
            </a:r>
            <a:r>
              <a:rPr lang="en-US" sz="2400" dirty="0" err="1"/>
              <a:t>hobimesinikule</a:t>
            </a:r>
            <a:r>
              <a:rPr lang="en-US" sz="2400" dirty="0"/>
              <a:t> </a:t>
            </a:r>
            <a:r>
              <a:rPr lang="en-US" sz="2400" dirty="0" err="1"/>
              <a:t>õpetussõnu</a:t>
            </a:r>
            <a:r>
              <a:rPr lang="en-US" sz="2400" dirty="0"/>
              <a:t> </a:t>
            </a:r>
            <a:r>
              <a:rPr lang="en-US" sz="2400" dirty="0" err="1"/>
              <a:t>jagades</a:t>
            </a:r>
            <a:r>
              <a:rPr lang="en-US" sz="2400" dirty="0"/>
              <a:t>,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piirdu</a:t>
            </a:r>
            <a:r>
              <a:rPr lang="en-US" sz="2400" dirty="0"/>
              <a:t> </a:t>
            </a:r>
            <a:r>
              <a:rPr lang="en-US" sz="2400" dirty="0" err="1"/>
              <a:t>mesilaste</a:t>
            </a:r>
            <a:r>
              <a:rPr lang="en-US" sz="2400" dirty="0"/>
              <a:t> </a:t>
            </a:r>
            <a:r>
              <a:rPr lang="en-US" sz="2400" dirty="0" err="1"/>
              <a:t>elushoidmisega</a:t>
            </a:r>
            <a:r>
              <a:rPr lang="en-US" sz="2400" dirty="0"/>
              <a:t>, </a:t>
            </a:r>
            <a:r>
              <a:rPr lang="en-US" sz="2400" dirty="0" err="1"/>
              <a:t>ettevõtlusest</a:t>
            </a:r>
            <a:r>
              <a:rPr lang="en-US" sz="2400" dirty="0"/>
              <a:t>, mille </a:t>
            </a:r>
            <a:r>
              <a:rPr lang="en-US" sz="2400" dirty="0" err="1"/>
              <a:t>Maire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Igor </a:t>
            </a:r>
            <a:r>
              <a:rPr lang="en-US" sz="2400" dirty="0" err="1"/>
              <a:t>Valtin</a:t>
            </a:r>
            <a:r>
              <a:rPr lang="en-US" sz="2400" dirty="0"/>
              <a:t> </a:t>
            </a:r>
            <a:r>
              <a:rPr lang="en-US" sz="2400" dirty="0" err="1"/>
              <a:t>aastaid</a:t>
            </a:r>
            <a:r>
              <a:rPr lang="en-US" sz="2400" dirty="0"/>
              <a:t> </a:t>
            </a:r>
            <a:r>
              <a:rPr lang="en-US" sz="2400" dirty="0" err="1"/>
              <a:t>tagasi</a:t>
            </a:r>
            <a:r>
              <a:rPr lang="en-US" sz="2400" dirty="0"/>
              <a:t> </a:t>
            </a:r>
            <a:r>
              <a:rPr lang="en-US" sz="2400" dirty="0" err="1"/>
              <a:t>lõid</a:t>
            </a:r>
            <a:r>
              <a:rPr lang="en-US" sz="2400" dirty="0"/>
              <a:t>, on </a:t>
            </a:r>
            <a:r>
              <a:rPr lang="en-US" sz="2400" dirty="0" err="1"/>
              <a:t>saanud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areneb</a:t>
            </a:r>
            <a:r>
              <a:rPr lang="en-US" sz="2400" dirty="0"/>
              <a:t> </a:t>
            </a:r>
            <a:r>
              <a:rPr lang="en-US" sz="2400" dirty="0" err="1"/>
              <a:t>edasi</a:t>
            </a:r>
            <a:r>
              <a:rPr lang="en-US" sz="2400" dirty="0"/>
              <a:t> </a:t>
            </a:r>
            <a:r>
              <a:rPr lang="en-US" sz="2400" dirty="0" err="1"/>
              <a:t>innovaatiline</a:t>
            </a:r>
            <a:r>
              <a:rPr lang="en-US" sz="2400" dirty="0"/>
              <a:t>, </a:t>
            </a:r>
            <a:r>
              <a:rPr lang="en-US" sz="2400" dirty="0" err="1"/>
              <a:t>majanduslikult</a:t>
            </a:r>
            <a:r>
              <a:rPr lang="en-US" sz="2400" dirty="0"/>
              <a:t> </a:t>
            </a:r>
            <a:r>
              <a:rPr lang="en-US" sz="2400" dirty="0" err="1"/>
              <a:t>kasumlik</a:t>
            </a:r>
            <a:r>
              <a:rPr lang="en-US" sz="2400" dirty="0"/>
              <a:t>, </a:t>
            </a:r>
            <a:r>
              <a:rPr lang="en-US" sz="2400" dirty="0" err="1"/>
              <a:t>kvaliteetset</a:t>
            </a:r>
            <a:r>
              <a:rPr lang="en-US" sz="2400" dirty="0"/>
              <a:t> </a:t>
            </a:r>
            <a:r>
              <a:rPr lang="en-US" sz="2400" dirty="0" err="1"/>
              <a:t>toodangut</a:t>
            </a:r>
            <a:r>
              <a:rPr lang="en-US" sz="2400" dirty="0"/>
              <a:t> </a:t>
            </a:r>
            <a:r>
              <a:rPr lang="en-US" sz="2400" dirty="0" err="1"/>
              <a:t>tootev</a:t>
            </a:r>
            <a:r>
              <a:rPr lang="en-US" sz="2400" dirty="0"/>
              <a:t> </a:t>
            </a:r>
            <a:r>
              <a:rPr lang="en-US" sz="2400" dirty="0" err="1"/>
              <a:t>ettevõte</a:t>
            </a:r>
            <a:r>
              <a:rPr lang="en-US" sz="2400" dirty="0"/>
              <a:t>. </a:t>
            </a:r>
            <a:r>
              <a:rPr lang="en-US" sz="2400" dirty="0" err="1"/>
              <a:t>Maire</a:t>
            </a:r>
            <a:r>
              <a:rPr lang="en-US" sz="2400" dirty="0"/>
              <a:t> </a:t>
            </a:r>
            <a:r>
              <a:rPr lang="en-US" sz="2400" dirty="0" err="1"/>
              <a:t>päev</a:t>
            </a:r>
            <a:r>
              <a:rPr lang="en-US" sz="2400" dirty="0"/>
              <a:t> </a:t>
            </a:r>
            <a:r>
              <a:rPr lang="en-US" sz="2400" dirty="0" err="1"/>
              <a:t>nagu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oleks</a:t>
            </a:r>
            <a:r>
              <a:rPr lang="en-US" sz="2400" dirty="0"/>
              <a:t> 24 </a:t>
            </a:r>
            <a:r>
              <a:rPr lang="en-US" sz="2400" dirty="0" err="1"/>
              <a:t>tunnine</a:t>
            </a:r>
            <a:r>
              <a:rPr lang="en-US" sz="2400" dirty="0"/>
              <a:t> , </a:t>
            </a:r>
            <a:r>
              <a:rPr lang="en-US" sz="2400" dirty="0" err="1"/>
              <a:t>sest</a:t>
            </a:r>
            <a:r>
              <a:rPr lang="en-US" sz="2400" dirty="0"/>
              <a:t> </a:t>
            </a:r>
            <a:r>
              <a:rPr lang="en-US" sz="2400" dirty="0" err="1"/>
              <a:t>kuidas</a:t>
            </a:r>
            <a:r>
              <a:rPr lang="en-US" sz="2400" dirty="0"/>
              <a:t> </a:t>
            </a:r>
            <a:r>
              <a:rPr lang="en-US" sz="2400" dirty="0" err="1"/>
              <a:t>kõige</a:t>
            </a:r>
            <a:r>
              <a:rPr lang="en-US" sz="2400" dirty="0"/>
              <a:t> </a:t>
            </a:r>
            <a:r>
              <a:rPr lang="en-US" sz="2400" dirty="0" err="1"/>
              <a:t>sellele</a:t>
            </a:r>
            <a:r>
              <a:rPr lang="en-US" sz="2400" dirty="0"/>
              <a:t> </a:t>
            </a:r>
            <a:r>
              <a:rPr lang="en-US" sz="2400" dirty="0" err="1"/>
              <a:t>eelnevale</a:t>
            </a:r>
            <a:r>
              <a:rPr lang="en-US" sz="2400" dirty="0"/>
              <a:t> </a:t>
            </a:r>
            <a:r>
              <a:rPr lang="en-US" sz="2400" dirty="0" err="1"/>
              <a:t>jätkub</a:t>
            </a:r>
            <a:r>
              <a:rPr lang="en-US" sz="2400" dirty="0"/>
              <a:t> </a:t>
            </a:r>
            <a:r>
              <a:rPr lang="en-US" sz="2400" dirty="0" err="1"/>
              <a:t>tal</a:t>
            </a:r>
            <a:r>
              <a:rPr lang="en-US" sz="2400" dirty="0"/>
              <a:t> </a:t>
            </a:r>
            <a:r>
              <a:rPr lang="en-US" sz="2400" dirty="0" err="1"/>
              <a:t>aega</a:t>
            </a:r>
            <a:r>
              <a:rPr lang="en-US" sz="2400" dirty="0"/>
              <a:t> </a:t>
            </a:r>
            <a:r>
              <a:rPr lang="en-US" sz="2400" dirty="0" err="1"/>
              <a:t>maalida</a:t>
            </a:r>
            <a:r>
              <a:rPr lang="en-US" sz="2400" dirty="0"/>
              <a:t>, </a:t>
            </a:r>
            <a:r>
              <a:rPr lang="en-US" sz="2400" dirty="0" err="1"/>
              <a:t>hoida</a:t>
            </a:r>
            <a:r>
              <a:rPr lang="en-US" sz="2400" dirty="0"/>
              <a:t> </a:t>
            </a:r>
            <a:r>
              <a:rPr lang="en-US" sz="2400" dirty="0" err="1"/>
              <a:t>kodu</a:t>
            </a:r>
            <a:r>
              <a:rPr lang="en-US" sz="2400" dirty="0"/>
              <a:t>, </a:t>
            </a:r>
            <a:r>
              <a:rPr lang="en-US" sz="2400" dirty="0" err="1"/>
              <a:t>kuhu</a:t>
            </a:r>
            <a:r>
              <a:rPr lang="en-US" sz="2400" dirty="0"/>
              <a:t> on </a:t>
            </a:r>
            <a:r>
              <a:rPr lang="en-US" sz="2400" dirty="0" err="1"/>
              <a:t>võõralgi</a:t>
            </a:r>
            <a:r>
              <a:rPr lang="en-US" sz="2400" dirty="0"/>
              <a:t> </a:t>
            </a:r>
            <a:r>
              <a:rPr lang="en-US" sz="2400" dirty="0" err="1"/>
              <a:t>hea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soe</a:t>
            </a:r>
            <a:r>
              <a:rPr lang="en-US" sz="2400" dirty="0"/>
              <a:t> </a:t>
            </a:r>
            <a:r>
              <a:rPr lang="en-US" sz="2400" dirty="0" err="1"/>
              <a:t>tunne</a:t>
            </a:r>
            <a:r>
              <a:rPr lang="en-US" sz="2400" dirty="0"/>
              <a:t> </a:t>
            </a:r>
            <a:r>
              <a:rPr lang="en-US" sz="2400" dirty="0" err="1"/>
              <a:t>minna</a:t>
            </a:r>
            <a:r>
              <a:rPr lang="en-US" sz="2400" dirty="0"/>
              <a:t>, </a:t>
            </a:r>
            <a:r>
              <a:rPr lang="en-US" sz="2400" dirty="0" err="1"/>
              <a:t>hea</a:t>
            </a:r>
            <a:r>
              <a:rPr lang="en-US" sz="2400" dirty="0"/>
              <a:t> </a:t>
            </a:r>
            <a:r>
              <a:rPr lang="en-US" sz="2400" dirty="0" err="1"/>
              <a:t>sõna</a:t>
            </a:r>
            <a:r>
              <a:rPr lang="en-US" sz="2400" dirty="0"/>
              <a:t> </a:t>
            </a:r>
            <a:r>
              <a:rPr lang="en-US" sz="2400" dirty="0" err="1"/>
              <a:t>saavad</a:t>
            </a:r>
            <a:r>
              <a:rPr lang="en-US" sz="2400" dirty="0"/>
              <a:t> </a:t>
            </a:r>
            <a:r>
              <a:rPr lang="en-US" sz="2400" dirty="0" err="1"/>
              <a:t>Maire</a:t>
            </a:r>
            <a:r>
              <a:rPr lang="en-US" sz="2400" dirty="0"/>
              <a:t> </a:t>
            </a:r>
            <a:r>
              <a:rPr lang="en-US" sz="2400" dirty="0" err="1"/>
              <a:t>juures</a:t>
            </a:r>
            <a:r>
              <a:rPr lang="en-US" sz="2400" dirty="0"/>
              <a:t> </a:t>
            </a:r>
            <a:r>
              <a:rPr lang="en-US" sz="2400" dirty="0" err="1"/>
              <a:t>iga</a:t>
            </a:r>
            <a:r>
              <a:rPr lang="en-US" sz="2400" dirty="0"/>
              <a:t> </a:t>
            </a:r>
            <a:r>
              <a:rPr lang="en-US" sz="2400" dirty="0" err="1"/>
              <a:t>peenral</a:t>
            </a:r>
            <a:r>
              <a:rPr lang="en-US" sz="2400" dirty="0"/>
              <a:t> </a:t>
            </a:r>
            <a:r>
              <a:rPr lang="en-US" sz="2400" dirty="0" err="1"/>
              <a:t>kasvav</a:t>
            </a:r>
            <a:r>
              <a:rPr lang="en-US" sz="2400" dirty="0"/>
              <a:t> </a:t>
            </a:r>
            <a:r>
              <a:rPr lang="en-US" sz="2400" dirty="0" err="1"/>
              <a:t>lilleõis</a:t>
            </a:r>
            <a:r>
              <a:rPr lang="en-US" sz="2400" dirty="0"/>
              <a:t>, </a:t>
            </a:r>
            <a:r>
              <a:rPr lang="en-US" sz="2400" dirty="0" err="1"/>
              <a:t>pai</a:t>
            </a:r>
            <a:r>
              <a:rPr lang="en-US" sz="2400" dirty="0"/>
              <a:t> </a:t>
            </a:r>
            <a:r>
              <a:rPr lang="en-US" sz="2400" dirty="0" err="1"/>
              <a:t>saavad</a:t>
            </a:r>
            <a:r>
              <a:rPr lang="en-US" sz="2400" dirty="0"/>
              <a:t> </a:t>
            </a:r>
            <a:r>
              <a:rPr lang="en-US" sz="2400" dirty="0" err="1"/>
              <a:t>alati</a:t>
            </a:r>
            <a:r>
              <a:rPr lang="en-US" sz="2400" dirty="0"/>
              <a:t> </a:t>
            </a:r>
            <a:r>
              <a:rPr lang="en-US" sz="2400" dirty="0" err="1"/>
              <a:t>perenaisele</a:t>
            </a:r>
            <a:r>
              <a:rPr lang="en-US" sz="2400" dirty="0"/>
              <a:t> </a:t>
            </a:r>
            <a:r>
              <a:rPr lang="en-US" sz="2400" dirty="0" err="1"/>
              <a:t>vastujooksvad</a:t>
            </a:r>
            <a:r>
              <a:rPr lang="en-US" sz="2400" dirty="0"/>
              <a:t> </a:t>
            </a:r>
            <a:r>
              <a:rPr lang="en-US" sz="2400" dirty="0" err="1"/>
              <a:t>kass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koer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Kandidaadi</a:t>
            </a:r>
            <a:r>
              <a:rPr lang="en-US" sz="2400" dirty="0" smtClean="0"/>
              <a:t> </a:t>
            </a:r>
            <a:r>
              <a:rPr lang="en-US" sz="2400" dirty="0" err="1" smtClean="0"/>
              <a:t>esitaja</a:t>
            </a:r>
            <a:r>
              <a:rPr lang="en-US" sz="2400" dirty="0" smtClean="0"/>
              <a:t> Kati Palmar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9687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028343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Raul </a:t>
            </a:r>
            <a:r>
              <a:rPr lang="en-US" sz="3200" b="1" dirty="0" err="1" smtClean="0"/>
              <a:t>Terep</a:t>
            </a:r>
            <a:endParaRPr lang="en-US" sz="3200" b="1" dirty="0" smtClean="0"/>
          </a:p>
          <a:p>
            <a:r>
              <a:rPr lang="en-US" sz="2800" dirty="0" err="1" smtClean="0"/>
              <a:t>Põltsamaa</a:t>
            </a:r>
            <a:r>
              <a:rPr lang="en-US" sz="2800" dirty="0" smtClean="0"/>
              <a:t> </a:t>
            </a:r>
            <a:r>
              <a:rPr lang="en-US" sz="2800" dirty="0" err="1"/>
              <a:t>Mesinike</a:t>
            </a:r>
            <a:r>
              <a:rPr lang="en-US" sz="2800" dirty="0"/>
              <a:t> </a:t>
            </a:r>
            <a:r>
              <a:rPr lang="en-US" sz="2800" dirty="0" err="1"/>
              <a:t>Selts</a:t>
            </a:r>
            <a:r>
              <a:rPr lang="en-US" sz="2800" dirty="0"/>
              <a:t> </a:t>
            </a:r>
            <a:r>
              <a:rPr lang="en-US" sz="2800" dirty="0" err="1"/>
              <a:t>soovib</a:t>
            </a:r>
            <a:r>
              <a:rPr lang="en-US" sz="2800" dirty="0"/>
              <a:t> </a:t>
            </a:r>
            <a:r>
              <a:rPr lang="en-US" sz="2800" dirty="0" err="1"/>
              <a:t>esitada</a:t>
            </a:r>
            <a:r>
              <a:rPr lang="en-US" sz="2800" dirty="0"/>
              <a:t> Raul </a:t>
            </a:r>
            <a:r>
              <a:rPr lang="en-US" sz="2800" dirty="0" err="1"/>
              <a:t>Terepi</a:t>
            </a:r>
            <a:r>
              <a:rPr lang="en-US" sz="2800" dirty="0"/>
              <a:t> </a:t>
            </a:r>
            <a:r>
              <a:rPr lang="en-US" sz="2800" dirty="0" err="1"/>
              <a:t>Aasta</a:t>
            </a:r>
            <a:r>
              <a:rPr lang="en-US" sz="2800" dirty="0"/>
              <a:t> </a:t>
            </a:r>
            <a:r>
              <a:rPr lang="en-US" sz="2800" dirty="0" err="1"/>
              <a:t>mesiniku</a:t>
            </a:r>
            <a:r>
              <a:rPr lang="en-US" sz="2800" dirty="0"/>
              <a:t> </a:t>
            </a:r>
            <a:r>
              <a:rPr lang="en-US" sz="2800" dirty="0" err="1"/>
              <a:t>tiitlile</a:t>
            </a:r>
            <a:r>
              <a:rPr lang="en-US" sz="2800" dirty="0"/>
              <a:t>. </a:t>
            </a:r>
            <a:r>
              <a:rPr lang="en-US" sz="2800" dirty="0" err="1"/>
              <a:t>Oleme</a:t>
            </a:r>
            <a:r>
              <a:rPr lang="en-US" sz="2800" dirty="0"/>
              <a:t> </a:t>
            </a:r>
            <a:r>
              <a:rPr lang="en-US" sz="2800" dirty="0" err="1"/>
              <a:t>uhked</a:t>
            </a:r>
            <a:r>
              <a:rPr lang="en-US" sz="2800" dirty="0"/>
              <a:t>, et </a:t>
            </a:r>
            <a:r>
              <a:rPr lang="en-US" sz="2800" dirty="0" err="1"/>
              <a:t>meie</a:t>
            </a:r>
            <a:r>
              <a:rPr lang="en-US" sz="2800" dirty="0"/>
              <a:t> </a:t>
            </a:r>
            <a:r>
              <a:rPr lang="en-US" sz="2800" dirty="0" err="1"/>
              <a:t>maakonnas</a:t>
            </a:r>
            <a:r>
              <a:rPr lang="en-US" sz="2800" dirty="0"/>
              <a:t> on </a:t>
            </a:r>
            <a:r>
              <a:rPr lang="en-US" sz="2800" dirty="0" err="1"/>
              <a:t>tegutsemas</a:t>
            </a:r>
            <a:r>
              <a:rPr lang="en-US" sz="2800" dirty="0"/>
              <a:t> </a:t>
            </a:r>
            <a:r>
              <a:rPr lang="en-US" sz="2800" dirty="0" err="1"/>
              <a:t>nii</a:t>
            </a:r>
            <a:r>
              <a:rPr lang="en-US" sz="2800" dirty="0"/>
              <a:t> </a:t>
            </a:r>
            <a:r>
              <a:rPr lang="en-US" sz="2800" dirty="0" err="1"/>
              <a:t>tegus</a:t>
            </a:r>
            <a:r>
              <a:rPr lang="en-US" sz="2800" dirty="0"/>
              <a:t> </a:t>
            </a:r>
            <a:r>
              <a:rPr lang="en-US" sz="2800" dirty="0" err="1"/>
              <a:t>noor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suurte</a:t>
            </a:r>
            <a:r>
              <a:rPr lang="en-US" sz="2800" dirty="0"/>
              <a:t> </a:t>
            </a:r>
            <a:r>
              <a:rPr lang="en-US" sz="2800" dirty="0" err="1"/>
              <a:t>kogemustega</a:t>
            </a:r>
            <a:r>
              <a:rPr lang="en-US" sz="2800" dirty="0"/>
              <a:t> </a:t>
            </a:r>
            <a:r>
              <a:rPr lang="en-US" sz="2800" dirty="0" err="1"/>
              <a:t>mesinik</a:t>
            </a:r>
            <a:r>
              <a:rPr lang="en-US" sz="2800" dirty="0"/>
              <a:t>, </a:t>
            </a:r>
            <a:r>
              <a:rPr lang="en-US" sz="2800" dirty="0" err="1"/>
              <a:t>kes</a:t>
            </a:r>
            <a:r>
              <a:rPr lang="en-US" sz="2800" dirty="0"/>
              <a:t> on </a:t>
            </a:r>
            <a:r>
              <a:rPr lang="en-US" sz="2800" dirty="0" err="1"/>
              <a:t>kindlasti</a:t>
            </a:r>
            <a:r>
              <a:rPr lang="en-US" sz="2800" dirty="0"/>
              <a:t> </a:t>
            </a:r>
            <a:r>
              <a:rPr lang="en-US" sz="2800" dirty="0" err="1"/>
              <a:t>eeskujuks</a:t>
            </a:r>
            <a:r>
              <a:rPr lang="en-US" sz="2800" dirty="0"/>
              <a:t> </a:t>
            </a:r>
            <a:r>
              <a:rPr lang="en-US" sz="2800" dirty="0" err="1"/>
              <a:t>paljudele</a:t>
            </a:r>
            <a:r>
              <a:rPr lang="en-US" sz="2800" dirty="0"/>
              <a:t> </a:t>
            </a:r>
            <a:r>
              <a:rPr lang="en-US" sz="2800" dirty="0" err="1"/>
              <a:t>alustavatele</a:t>
            </a:r>
            <a:r>
              <a:rPr lang="en-US" sz="2800" dirty="0"/>
              <a:t> </a:t>
            </a:r>
            <a:r>
              <a:rPr lang="en-US" sz="2800" dirty="0" err="1"/>
              <a:t>mesinikele</a:t>
            </a:r>
            <a:r>
              <a:rPr lang="en-US" sz="2800" dirty="0"/>
              <a:t>. Raul on </a:t>
            </a:r>
            <a:r>
              <a:rPr lang="en-US" sz="2800" dirty="0" err="1"/>
              <a:t>lõpetanud</a:t>
            </a:r>
            <a:r>
              <a:rPr lang="en-US" sz="2800" dirty="0"/>
              <a:t> </a:t>
            </a:r>
            <a:r>
              <a:rPr lang="en-US" sz="2800" dirty="0" err="1"/>
              <a:t>Olustveres</a:t>
            </a:r>
            <a:r>
              <a:rPr lang="en-US" sz="2800" dirty="0"/>
              <a:t> </a:t>
            </a:r>
            <a:r>
              <a:rPr lang="en-US" sz="2800" dirty="0" err="1"/>
              <a:t>mesinduse</a:t>
            </a:r>
            <a:r>
              <a:rPr lang="en-US" sz="2800" dirty="0"/>
              <a:t> </a:t>
            </a:r>
            <a:r>
              <a:rPr lang="en-US" sz="2800" dirty="0" err="1"/>
              <a:t>eriala</a:t>
            </a:r>
            <a:r>
              <a:rPr lang="en-US" sz="2800" dirty="0"/>
              <a:t>, </a:t>
            </a:r>
            <a:r>
              <a:rPr lang="en-US" sz="2800" dirty="0" err="1"/>
              <a:t>täiendanud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kogemusi</a:t>
            </a:r>
            <a:r>
              <a:rPr lang="en-US" sz="2800" dirty="0"/>
              <a:t> </a:t>
            </a:r>
            <a:r>
              <a:rPr lang="en-US" sz="2800" dirty="0" err="1"/>
              <a:t>omandanud</a:t>
            </a:r>
            <a:r>
              <a:rPr lang="en-US" sz="2800" dirty="0"/>
              <a:t> </a:t>
            </a:r>
            <a:r>
              <a:rPr lang="en-US" sz="2800" dirty="0" err="1"/>
              <a:t>Soome</a:t>
            </a:r>
            <a:r>
              <a:rPr lang="en-US" sz="2800" dirty="0"/>
              <a:t> </a:t>
            </a:r>
            <a:r>
              <a:rPr lang="en-US" sz="2800" dirty="0" err="1"/>
              <a:t>suurmesilas</a:t>
            </a:r>
            <a:r>
              <a:rPr lang="en-US" sz="2800" dirty="0"/>
              <a:t>. </a:t>
            </a:r>
            <a:r>
              <a:rPr lang="en-US" sz="2800" dirty="0" err="1"/>
              <a:t>Lisaks</a:t>
            </a:r>
            <a:r>
              <a:rPr lang="en-US" sz="2800" dirty="0"/>
              <a:t> on </a:t>
            </a:r>
            <a:r>
              <a:rPr lang="en-US" sz="2800" dirty="0" err="1"/>
              <a:t>töötanud</a:t>
            </a:r>
            <a:r>
              <a:rPr lang="en-US" sz="2800" dirty="0"/>
              <a:t> </a:t>
            </a:r>
            <a:r>
              <a:rPr lang="en-US" sz="2800" dirty="0" err="1"/>
              <a:t>kaks</a:t>
            </a:r>
            <a:r>
              <a:rPr lang="en-US" sz="2800" dirty="0"/>
              <a:t> </a:t>
            </a:r>
            <a:r>
              <a:rPr lang="en-US" sz="2800" dirty="0" err="1"/>
              <a:t>suve</a:t>
            </a:r>
            <a:r>
              <a:rPr lang="en-US" sz="2800" dirty="0"/>
              <a:t> </a:t>
            </a:r>
            <a:r>
              <a:rPr lang="en-US" sz="2800" dirty="0" err="1"/>
              <a:t>Olustvere</a:t>
            </a:r>
            <a:r>
              <a:rPr lang="en-US" sz="2800" dirty="0"/>
              <a:t> </a:t>
            </a:r>
            <a:r>
              <a:rPr lang="en-US" sz="2800" dirty="0" err="1"/>
              <a:t>koolis</a:t>
            </a:r>
            <a:r>
              <a:rPr lang="en-US" sz="2800" dirty="0"/>
              <a:t> </a:t>
            </a:r>
            <a:r>
              <a:rPr lang="en-US" sz="2800" dirty="0" err="1"/>
              <a:t>mesinikuna</a:t>
            </a:r>
            <a:r>
              <a:rPr lang="en-US" sz="2800" dirty="0"/>
              <a:t> </a:t>
            </a:r>
            <a:r>
              <a:rPr lang="en-US" sz="2800" dirty="0" err="1"/>
              <a:t>ning</a:t>
            </a:r>
            <a:r>
              <a:rPr lang="en-US" sz="2800" dirty="0"/>
              <a:t> </a:t>
            </a:r>
            <a:r>
              <a:rPr lang="en-US" sz="2800" dirty="0" err="1"/>
              <a:t>olnud</a:t>
            </a:r>
            <a:r>
              <a:rPr lang="en-US" sz="2800" dirty="0"/>
              <a:t> </a:t>
            </a:r>
            <a:r>
              <a:rPr lang="en-US" sz="2800" dirty="0" err="1"/>
              <a:t>mesiniku</a:t>
            </a:r>
            <a:r>
              <a:rPr lang="en-US" sz="2800" dirty="0"/>
              <a:t> </a:t>
            </a:r>
            <a:r>
              <a:rPr lang="en-US" sz="2800" dirty="0" err="1"/>
              <a:t>eriala</a:t>
            </a:r>
            <a:r>
              <a:rPr lang="en-US" sz="2800" dirty="0"/>
              <a:t> </a:t>
            </a:r>
            <a:r>
              <a:rPr lang="en-US" sz="2800" dirty="0" err="1"/>
              <a:t>õpilastele</a:t>
            </a:r>
            <a:r>
              <a:rPr lang="en-US" sz="2800" dirty="0"/>
              <a:t> </a:t>
            </a:r>
            <a:r>
              <a:rPr lang="en-US" sz="2800" dirty="0" err="1"/>
              <a:t>praktikajuhendajaks</a:t>
            </a:r>
            <a:r>
              <a:rPr lang="en-US" sz="2800" dirty="0"/>
              <a:t>. </a:t>
            </a:r>
            <a:r>
              <a:rPr lang="en-US" sz="2800" dirty="0" err="1"/>
              <a:t>Saadud</a:t>
            </a:r>
            <a:r>
              <a:rPr lang="en-US" sz="2800" dirty="0"/>
              <a:t> </a:t>
            </a:r>
            <a:r>
              <a:rPr lang="en-US" sz="2800" dirty="0" err="1"/>
              <a:t>kogemusi</a:t>
            </a:r>
            <a:r>
              <a:rPr lang="en-US" sz="2800" dirty="0"/>
              <a:t> </a:t>
            </a:r>
            <a:r>
              <a:rPr lang="en-US" sz="2800" dirty="0" err="1"/>
              <a:t>rakendab</a:t>
            </a:r>
            <a:r>
              <a:rPr lang="en-US" sz="2800" dirty="0"/>
              <a:t> </a:t>
            </a:r>
            <a:r>
              <a:rPr lang="en-US" sz="2800" dirty="0" err="1"/>
              <a:t>edukalt</a:t>
            </a:r>
            <a:r>
              <a:rPr lang="en-US" sz="2800" dirty="0"/>
              <a:t> </a:t>
            </a:r>
            <a:r>
              <a:rPr lang="en-US" sz="2800" dirty="0" err="1"/>
              <a:t>enda</a:t>
            </a:r>
            <a:r>
              <a:rPr lang="en-US" sz="2800" dirty="0"/>
              <a:t> </a:t>
            </a:r>
            <a:r>
              <a:rPr lang="en-US" sz="2800" dirty="0" err="1"/>
              <a:t>mesilas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nõustab</a:t>
            </a:r>
            <a:r>
              <a:rPr lang="en-US" sz="2800" dirty="0"/>
              <a:t> </a:t>
            </a:r>
            <a:r>
              <a:rPr lang="en-US" sz="2800" dirty="0" err="1"/>
              <a:t>lahkelt</a:t>
            </a:r>
            <a:r>
              <a:rPr lang="en-US" sz="2800" dirty="0"/>
              <a:t>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teisi</a:t>
            </a:r>
            <a:r>
              <a:rPr lang="en-US" sz="2800" dirty="0"/>
              <a:t> </a:t>
            </a:r>
            <a:r>
              <a:rPr lang="en-US" sz="2800" dirty="0" err="1"/>
              <a:t>väikemesinikke</a:t>
            </a:r>
            <a:r>
              <a:rPr lang="en-US" sz="2800" dirty="0"/>
              <a:t>. </a:t>
            </a:r>
            <a:r>
              <a:rPr lang="en-US" sz="2800" dirty="0" err="1"/>
              <a:t>Erilise</a:t>
            </a:r>
            <a:r>
              <a:rPr lang="en-US" sz="2800" dirty="0"/>
              <a:t> </a:t>
            </a:r>
            <a:r>
              <a:rPr lang="en-US" sz="2800" dirty="0" err="1"/>
              <a:t>entusiasmiga</a:t>
            </a:r>
            <a:r>
              <a:rPr lang="en-US" sz="2800" dirty="0"/>
              <a:t> </a:t>
            </a:r>
            <a:r>
              <a:rPr lang="en-US" sz="2800" dirty="0" err="1"/>
              <a:t>tegeleb</a:t>
            </a:r>
            <a:r>
              <a:rPr lang="en-US" sz="2800" dirty="0"/>
              <a:t> ta </a:t>
            </a:r>
            <a:r>
              <a:rPr lang="en-US" sz="2800" dirty="0" err="1"/>
              <a:t>mesilasemade</a:t>
            </a:r>
            <a:r>
              <a:rPr lang="en-US" sz="2800" dirty="0"/>
              <a:t> </a:t>
            </a:r>
            <a:r>
              <a:rPr lang="en-US" sz="2800" dirty="0" err="1"/>
              <a:t>kasvatusega</a:t>
            </a:r>
            <a:r>
              <a:rPr lang="en-US" sz="2800" dirty="0"/>
              <a:t>, </a:t>
            </a:r>
            <a:r>
              <a:rPr lang="en-US" sz="2800" dirty="0" err="1"/>
              <a:t>millest</a:t>
            </a:r>
            <a:r>
              <a:rPr lang="en-US" sz="2800" dirty="0"/>
              <a:t> </a:t>
            </a:r>
            <a:r>
              <a:rPr lang="en-US" sz="2800" dirty="0" err="1"/>
              <a:t>tõuseb</a:t>
            </a:r>
            <a:r>
              <a:rPr lang="en-US" sz="2800" dirty="0"/>
              <a:t> </a:t>
            </a:r>
            <a:r>
              <a:rPr lang="en-US" sz="2800" dirty="0" err="1"/>
              <a:t>kasu</a:t>
            </a:r>
            <a:r>
              <a:rPr lang="en-US" sz="2800" dirty="0"/>
              <a:t> </a:t>
            </a:r>
            <a:r>
              <a:rPr lang="en-US" sz="2800" dirty="0" err="1"/>
              <a:t>kogu</a:t>
            </a:r>
            <a:r>
              <a:rPr lang="en-US" sz="2800" dirty="0"/>
              <a:t> </a:t>
            </a:r>
            <a:r>
              <a:rPr lang="en-US" sz="2800" dirty="0" err="1"/>
              <a:t>piirkonna</a:t>
            </a:r>
            <a:r>
              <a:rPr lang="en-US" sz="2800" dirty="0"/>
              <a:t> </a:t>
            </a:r>
            <a:r>
              <a:rPr lang="en-US" sz="2800" dirty="0" err="1"/>
              <a:t>mesindusele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1520" y="1164133"/>
            <a:ext cx="946854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Andres </a:t>
            </a:r>
            <a:r>
              <a:rPr lang="en-US" sz="2800" b="1" dirty="0" err="1" smtClean="0"/>
              <a:t>Tamla</a:t>
            </a:r>
            <a:endParaRPr lang="en-US" sz="2800" b="1" dirty="0" smtClean="0"/>
          </a:p>
          <a:p>
            <a:r>
              <a:rPr lang="en-US" sz="2800" dirty="0" smtClean="0"/>
              <a:t>Andres </a:t>
            </a:r>
            <a:r>
              <a:rPr lang="en-US" sz="2800" dirty="0"/>
              <a:t>on </a:t>
            </a:r>
            <a:r>
              <a:rPr lang="en-US" sz="2800" dirty="0" err="1"/>
              <a:t>mees</a:t>
            </a:r>
            <a:r>
              <a:rPr lang="en-US" sz="2800" dirty="0"/>
              <a:t>, </a:t>
            </a:r>
            <a:r>
              <a:rPr lang="en-US" sz="2800" dirty="0" err="1"/>
              <a:t>kes</a:t>
            </a:r>
            <a:r>
              <a:rPr lang="en-US" sz="2800" dirty="0"/>
              <a:t> </a:t>
            </a:r>
            <a:r>
              <a:rPr lang="en-US" sz="2800" dirty="0" err="1"/>
              <a:t>räägib</a:t>
            </a:r>
            <a:r>
              <a:rPr lang="en-US" sz="2800" dirty="0"/>
              <a:t> </a:t>
            </a:r>
            <a:r>
              <a:rPr lang="en-US" sz="2800" dirty="0" err="1"/>
              <a:t>vähe,aga</a:t>
            </a:r>
            <a:r>
              <a:rPr lang="en-US" sz="2800" dirty="0"/>
              <a:t> </a:t>
            </a:r>
            <a:r>
              <a:rPr lang="en-US" sz="2800" dirty="0" err="1"/>
              <a:t>teeb</a:t>
            </a:r>
            <a:r>
              <a:rPr lang="en-US" sz="2800" dirty="0"/>
              <a:t> </a:t>
            </a:r>
            <a:r>
              <a:rPr lang="en-US" sz="2800" dirty="0" err="1"/>
              <a:t>palju</a:t>
            </a:r>
            <a:r>
              <a:rPr lang="en-US" sz="2800" dirty="0"/>
              <a:t>. Ta on </a:t>
            </a:r>
            <a:r>
              <a:rPr lang="en-US" sz="2800" dirty="0" err="1"/>
              <a:t>lõpetanud</a:t>
            </a:r>
            <a:r>
              <a:rPr lang="en-US" sz="2800" dirty="0"/>
              <a:t> </a:t>
            </a:r>
            <a:r>
              <a:rPr lang="en-US" sz="2800" dirty="0" err="1"/>
              <a:t>Tallinna</a:t>
            </a:r>
            <a:r>
              <a:rPr lang="en-US" sz="2800" dirty="0"/>
              <a:t> </a:t>
            </a:r>
            <a:r>
              <a:rPr lang="en-US" sz="2800" dirty="0" err="1"/>
              <a:t>Tehnikaülikooli</a:t>
            </a:r>
            <a:r>
              <a:rPr lang="en-US" sz="2800" dirty="0"/>
              <a:t> </a:t>
            </a:r>
            <a:r>
              <a:rPr lang="en-US" sz="2800" dirty="0" err="1"/>
              <a:t>teede</a:t>
            </a:r>
            <a:r>
              <a:rPr lang="en-US" sz="2800" dirty="0"/>
              <a:t> </a:t>
            </a:r>
            <a:r>
              <a:rPr lang="en-US" sz="2800" dirty="0" err="1"/>
              <a:t>ehituse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logistika</a:t>
            </a:r>
            <a:r>
              <a:rPr lang="en-US" sz="2800" dirty="0"/>
              <a:t> </a:t>
            </a:r>
            <a:r>
              <a:rPr lang="en-US" sz="2800" dirty="0" err="1"/>
              <a:t>erialal</a:t>
            </a:r>
            <a:r>
              <a:rPr lang="en-US" sz="2800" dirty="0"/>
              <a:t>, </a:t>
            </a:r>
            <a:r>
              <a:rPr lang="en-US" sz="2800" dirty="0" err="1"/>
              <a:t>kaitsnud</a:t>
            </a:r>
            <a:r>
              <a:rPr lang="en-US" sz="2800" dirty="0"/>
              <a:t> </a:t>
            </a:r>
            <a:r>
              <a:rPr lang="en-US" sz="2800" dirty="0" err="1"/>
              <a:t>samas</a:t>
            </a:r>
            <a:r>
              <a:rPr lang="en-US" sz="2800" dirty="0"/>
              <a:t> </a:t>
            </a:r>
            <a:r>
              <a:rPr lang="en-US" sz="2800" dirty="0" err="1"/>
              <a:t>magristri</a:t>
            </a:r>
            <a:r>
              <a:rPr lang="en-US" sz="2800" dirty="0"/>
              <a:t> </a:t>
            </a:r>
            <a:r>
              <a:rPr lang="en-US" sz="2800" dirty="0" err="1"/>
              <a:t>kraadi</a:t>
            </a:r>
            <a:r>
              <a:rPr lang="en-US" sz="2800" dirty="0"/>
              <a:t>. </a:t>
            </a:r>
            <a:r>
              <a:rPr lang="en-US" sz="2800" dirty="0" err="1"/>
              <a:t>Lisaks</a:t>
            </a:r>
            <a:r>
              <a:rPr lang="en-US" sz="2800" dirty="0"/>
              <a:t> </a:t>
            </a:r>
            <a:r>
              <a:rPr lang="en-US" sz="2800" dirty="0" err="1"/>
              <a:t>tööle</a:t>
            </a:r>
            <a:r>
              <a:rPr lang="en-US" sz="2800" dirty="0"/>
              <a:t> </a:t>
            </a:r>
            <a:r>
              <a:rPr lang="en-US" sz="2800" dirty="0" err="1"/>
              <a:t>õpitud</a:t>
            </a:r>
            <a:r>
              <a:rPr lang="en-US" sz="2800" dirty="0"/>
              <a:t> </a:t>
            </a:r>
            <a:r>
              <a:rPr lang="en-US" sz="2800" dirty="0" err="1"/>
              <a:t>erialal</a:t>
            </a:r>
            <a:r>
              <a:rPr lang="en-US" sz="2800" dirty="0"/>
              <a:t> </a:t>
            </a:r>
            <a:r>
              <a:rPr lang="en-US" sz="2800" dirty="0" err="1"/>
              <a:t>tegeleb</a:t>
            </a:r>
            <a:r>
              <a:rPr lang="en-US" sz="2800" dirty="0"/>
              <a:t> ta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väga</a:t>
            </a:r>
            <a:r>
              <a:rPr lang="en-US" sz="2800" dirty="0"/>
              <a:t> </a:t>
            </a:r>
            <a:r>
              <a:rPr lang="en-US" sz="2800" dirty="0" err="1"/>
              <a:t>põhjalikult</a:t>
            </a:r>
            <a:r>
              <a:rPr lang="en-US" sz="2800" dirty="0"/>
              <a:t> </a:t>
            </a:r>
            <a:r>
              <a:rPr lang="en-US" sz="2800" dirty="0" err="1"/>
              <a:t>mesilaste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mesindusega</a:t>
            </a:r>
            <a:r>
              <a:rPr lang="en-US" sz="2800" dirty="0"/>
              <a:t>. </a:t>
            </a:r>
            <a:r>
              <a:rPr lang="en-US" sz="2800" dirty="0" err="1"/>
              <a:t>Täiendas</a:t>
            </a:r>
            <a:r>
              <a:rPr lang="en-US" sz="2800" dirty="0"/>
              <a:t> end </a:t>
            </a:r>
            <a:r>
              <a:rPr lang="en-US" sz="2800" dirty="0" err="1"/>
              <a:t>Olustvere</a:t>
            </a:r>
            <a:r>
              <a:rPr lang="en-US" sz="2800" dirty="0"/>
              <a:t> </a:t>
            </a:r>
            <a:r>
              <a:rPr lang="en-US" sz="2800" dirty="0" err="1"/>
              <a:t>Teenindus</a:t>
            </a:r>
            <a:r>
              <a:rPr lang="en-US" sz="2800" dirty="0"/>
              <a:t>-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Maamajanduskoolis</a:t>
            </a:r>
            <a:r>
              <a:rPr lang="en-US" sz="2800" dirty="0"/>
              <a:t> </a:t>
            </a:r>
            <a:r>
              <a:rPr lang="en-US" sz="2800" dirty="0" err="1"/>
              <a:t>mesindust</a:t>
            </a:r>
            <a:r>
              <a:rPr lang="en-US" sz="2800" dirty="0"/>
              <a:t> </a:t>
            </a:r>
            <a:r>
              <a:rPr lang="en-US" sz="2800" dirty="0" err="1"/>
              <a:t>õppides</a:t>
            </a:r>
            <a:r>
              <a:rPr lang="en-US" sz="2800" dirty="0"/>
              <a:t>. On </a:t>
            </a:r>
            <a:r>
              <a:rPr lang="en-US" sz="2800" dirty="0" err="1"/>
              <a:t>jõudnud</a:t>
            </a:r>
            <a:r>
              <a:rPr lang="en-US" sz="2800" dirty="0"/>
              <a:t> </a:t>
            </a:r>
            <a:r>
              <a:rPr lang="en-US" sz="2800" dirty="0" err="1"/>
              <a:t>oma</a:t>
            </a:r>
            <a:r>
              <a:rPr lang="en-US" sz="2800" dirty="0"/>
              <a:t> </a:t>
            </a:r>
            <a:r>
              <a:rPr lang="en-US" sz="2800" dirty="0" err="1"/>
              <a:t>tööga</a:t>
            </a:r>
            <a:r>
              <a:rPr lang="en-US" sz="2800" dirty="0"/>
              <a:t> </a:t>
            </a:r>
            <a:r>
              <a:rPr lang="en-US" sz="2800" dirty="0" err="1"/>
              <a:t>mesiniku</a:t>
            </a:r>
            <a:r>
              <a:rPr lang="en-US" sz="2800" dirty="0"/>
              <a:t> 5. </a:t>
            </a:r>
            <a:r>
              <a:rPr lang="en-US" sz="2800" dirty="0" err="1"/>
              <a:t>kutsestandardini</a:t>
            </a:r>
            <a:r>
              <a:rPr lang="en-US" sz="2800" dirty="0"/>
              <a:t> </a:t>
            </a:r>
            <a:r>
              <a:rPr lang="en-US" sz="2800" dirty="0" err="1"/>
              <a:t>ning</a:t>
            </a:r>
            <a:r>
              <a:rPr lang="en-US" sz="2800" dirty="0"/>
              <a:t> </a:t>
            </a:r>
            <a:r>
              <a:rPr lang="en-US" sz="2800" dirty="0" err="1"/>
              <a:t>teinud</a:t>
            </a:r>
            <a:r>
              <a:rPr lang="en-US" sz="2800" dirty="0"/>
              <a:t> </a:t>
            </a:r>
            <a:r>
              <a:rPr lang="en-US" sz="2800" dirty="0" err="1"/>
              <a:t>läbi</a:t>
            </a:r>
            <a:r>
              <a:rPr lang="en-US" sz="2800" dirty="0"/>
              <a:t> </a:t>
            </a:r>
            <a:r>
              <a:rPr lang="en-US" sz="2800" dirty="0" err="1"/>
              <a:t>mesinduskonsulendi</a:t>
            </a:r>
            <a:r>
              <a:rPr lang="en-US" sz="2800" dirty="0"/>
              <a:t> </a:t>
            </a:r>
            <a:r>
              <a:rPr lang="en-US" sz="2800" dirty="0" err="1"/>
              <a:t>koolituse</a:t>
            </a:r>
            <a:r>
              <a:rPr lang="en-US" sz="2800" dirty="0"/>
              <a:t>. </a:t>
            </a:r>
            <a:r>
              <a:rPr lang="en-US" sz="2800" dirty="0" err="1"/>
              <a:t>Tänavu</a:t>
            </a:r>
            <a:r>
              <a:rPr lang="en-US" sz="2800" dirty="0"/>
              <a:t> </a:t>
            </a:r>
            <a:r>
              <a:rPr lang="en-US" sz="2800" dirty="0" err="1"/>
              <a:t>sügisel</a:t>
            </a:r>
            <a:r>
              <a:rPr lang="en-US" sz="2800" dirty="0"/>
              <a:t> </a:t>
            </a:r>
            <a:r>
              <a:rPr lang="en-US" sz="2800" dirty="0" err="1"/>
              <a:t>paneb</a:t>
            </a:r>
            <a:r>
              <a:rPr lang="en-US" sz="2800" dirty="0"/>
              <a:t> ta </a:t>
            </a:r>
            <a:r>
              <a:rPr lang="en-US" sz="2800" dirty="0" err="1"/>
              <a:t>Kullamaal</a:t>
            </a:r>
            <a:r>
              <a:rPr lang="en-US" sz="2800" dirty="0"/>
              <a:t> </a:t>
            </a:r>
            <a:r>
              <a:rPr lang="en-US" sz="2800" dirty="0" err="1"/>
              <a:t>talvituma</a:t>
            </a:r>
            <a:r>
              <a:rPr lang="en-US" sz="2800" dirty="0"/>
              <a:t> 150 </a:t>
            </a:r>
            <a:r>
              <a:rPr lang="en-US" sz="2800" dirty="0" err="1"/>
              <a:t>mesilasperet</a:t>
            </a:r>
            <a:r>
              <a:rPr lang="en-US" sz="2800" dirty="0"/>
              <a:t>. EML-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juhatuse</a:t>
            </a:r>
            <a:r>
              <a:rPr lang="en-US" sz="2800" dirty="0"/>
              <a:t> </a:t>
            </a:r>
            <a:r>
              <a:rPr lang="en-US" sz="2800" dirty="0" err="1"/>
              <a:t>liikmena</a:t>
            </a:r>
            <a:r>
              <a:rPr lang="en-US" sz="2800" dirty="0"/>
              <a:t> on ta </a:t>
            </a:r>
            <a:r>
              <a:rPr lang="en-US" sz="2800" dirty="0" err="1"/>
              <a:t>osalenud</a:t>
            </a:r>
            <a:r>
              <a:rPr lang="en-US" sz="2800" dirty="0"/>
              <a:t> </a:t>
            </a:r>
            <a:r>
              <a:rPr lang="en-US" sz="2800" dirty="0" err="1"/>
              <a:t>aktiivselt</a:t>
            </a:r>
            <a:r>
              <a:rPr lang="en-US" sz="2800" dirty="0"/>
              <a:t> </a:t>
            </a:r>
            <a:r>
              <a:rPr lang="en-US" sz="2800" dirty="0" err="1"/>
              <a:t>juhatuse</a:t>
            </a:r>
            <a:r>
              <a:rPr lang="en-US" sz="2800" dirty="0"/>
              <a:t> </a:t>
            </a:r>
            <a:r>
              <a:rPr lang="en-US" sz="2800" dirty="0" err="1"/>
              <a:t>töös</a:t>
            </a:r>
            <a:r>
              <a:rPr lang="en-US" sz="2800" dirty="0"/>
              <a:t>, </a:t>
            </a:r>
            <a:r>
              <a:rPr lang="en-US" sz="2800" dirty="0" err="1"/>
              <a:t>vedanud</a:t>
            </a:r>
            <a:r>
              <a:rPr lang="en-US" sz="2800" dirty="0"/>
              <a:t> </a:t>
            </a:r>
            <a:r>
              <a:rPr lang="en-US" sz="2800" dirty="0" err="1"/>
              <a:t>mitmeid</a:t>
            </a:r>
            <a:r>
              <a:rPr lang="en-US" sz="2800" dirty="0"/>
              <a:t> </a:t>
            </a:r>
            <a:r>
              <a:rPr lang="en-US" sz="2800" dirty="0" err="1"/>
              <a:t>mesindust</a:t>
            </a:r>
            <a:r>
              <a:rPr lang="en-US" sz="2800" dirty="0"/>
              <a:t> </a:t>
            </a:r>
            <a:r>
              <a:rPr lang="en-US" sz="2800" dirty="0" err="1"/>
              <a:t>tutvustavaid</a:t>
            </a:r>
            <a:r>
              <a:rPr lang="en-US" sz="2800" dirty="0"/>
              <a:t> </a:t>
            </a:r>
            <a:r>
              <a:rPr lang="en-US" sz="2800" dirty="0" err="1"/>
              <a:t>projekte</a:t>
            </a:r>
            <a:r>
              <a:rPr lang="en-US" sz="2800" dirty="0"/>
              <a:t> </a:t>
            </a:r>
            <a:r>
              <a:rPr lang="en-US" sz="2800" dirty="0" err="1"/>
              <a:t>nagu</a:t>
            </a:r>
            <a:r>
              <a:rPr lang="en-US" sz="2800" dirty="0"/>
              <a:t> “</a:t>
            </a:r>
            <a:r>
              <a:rPr lang="en-US" sz="2800" dirty="0" err="1"/>
              <a:t>Mesi</a:t>
            </a:r>
            <a:r>
              <a:rPr lang="en-US" sz="2800" dirty="0"/>
              <a:t> on </a:t>
            </a:r>
            <a:r>
              <a:rPr lang="en-US" sz="2800" dirty="0" err="1"/>
              <a:t>hea</a:t>
            </a:r>
            <a:r>
              <a:rPr lang="en-US" sz="2800" dirty="0"/>
              <a:t>”. </a:t>
            </a:r>
            <a:endParaRPr lang="en-US" sz="2800" dirty="0" smtClean="0"/>
          </a:p>
          <a:p>
            <a:r>
              <a:rPr lang="en-US" sz="2800" dirty="0" err="1" smtClean="0"/>
              <a:t>Esitaja</a:t>
            </a:r>
            <a:r>
              <a:rPr lang="en-US" sz="2800" dirty="0" smtClean="0"/>
              <a:t> </a:t>
            </a:r>
            <a:r>
              <a:rPr lang="en-US" sz="2800" dirty="0" err="1" smtClean="0"/>
              <a:t>Aado</a:t>
            </a:r>
            <a:r>
              <a:rPr lang="en-US" sz="2800" dirty="0" smtClean="0"/>
              <a:t> </a:t>
            </a:r>
            <a:r>
              <a:rPr lang="en-US" sz="2800" dirty="0" err="1" smtClean="0"/>
              <a:t>Oherd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857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 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95536" y="1028343"/>
            <a:ext cx="8352928" cy="4955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Tõnis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Kuuskmann</a:t>
            </a:r>
            <a:endParaRPr lang="en-US" sz="2800" b="1" dirty="0" smtClean="0"/>
          </a:p>
          <a:p>
            <a:r>
              <a:rPr lang="en-US" sz="2400" dirty="0" err="1" smtClean="0"/>
              <a:t>Tõnis</a:t>
            </a:r>
            <a:r>
              <a:rPr lang="en-US" sz="2400" dirty="0" smtClean="0"/>
              <a:t> </a:t>
            </a:r>
            <a:r>
              <a:rPr lang="en-US" sz="2400" dirty="0"/>
              <a:t>on </a:t>
            </a:r>
            <a:r>
              <a:rPr lang="en-US" sz="2400" dirty="0" err="1"/>
              <a:t>pühendunud</a:t>
            </a:r>
            <a:r>
              <a:rPr lang="en-US" sz="2400" dirty="0"/>
              <a:t> </a:t>
            </a:r>
            <a:r>
              <a:rPr lang="en-US" sz="2400" dirty="0" err="1"/>
              <a:t>oma</a:t>
            </a:r>
            <a:r>
              <a:rPr lang="en-US" sz="2400" dirty="0"/>
              <a:t> </a:t>
            </a:r>
            <a:r>
              <a:rPr lang="en-US" sz="2400" dirty="0" err="1"/>
              <a:t>mesilindudele</a:t>
            </a:r>
            <a:r>
              <a:rPr lang="en-US" sz="2400" dirty="0"/>
              <a:t>. Ta </a:t>
            </a:r>
            <a:r>
              <a:rPr lang="en-US" sz="2400" dirty="0" err="1"/>
              <a:t>alustas</a:t>
            </a:r>
            <a:r>
              <a:rPr lang="en-US" sz="2400" dirty="0"/>
              <a:t> </a:t>
            </a:r>
            <a:r>
              <a:rPr lang="en-US" sz="2400" dirty="0" err="1"/>
              <a:t>mesindusega</a:t>
            </a:r>
            <a:r>
              <a:rPr lang="en-US" sz="2400" dirty="0"/>
              <a:t> </a:t>
            </a:r>
            <a:r>
              <a:rPr lang="en-US" sz="2400" dirty="0" err="1"/>
              <a:t>alles</a:t>
            </a:r>
            <a:r>
              <a:rPr lang="en-US" sz="2400" dirty="0"/>
              <a:t> </a:t>
            </a:r>
            <a:r>
              <a:rPr lang="en-US" sz="2400" dirty="0" err="1"/>
              <a:t>mõned</a:t>
            </a:r>
            <a:r>
              <a:rPr lang="en-US" sz="2400" dirty="0"/>
              <a:t> </a:t>
            </a:r>
            <a:r>
              <a:rPr lang="en-US" sz="2400" dirty="0" err="1"/>
              <a:t>aastad</a:t>
            </a:r>
            <a:r>
              <a:rPr lang="en-US" sz="2400" dirty="0"/>
              <a:t> </a:t>
            </a:r>
            <a:r>
              <a:rPr lang="en-US" sz="2400" dirty="0" err="1"/>
              <a:t>tagasi</a:t>
            </a:r>
            <a:r>
              <a:rPr lang="en-US" sz="2400" dirty="0"/>
              <a:t>, </a:t>
            </a:r>
            <a:r>
              <a:rPr lang="en-US" sz="2400" dirty="0" err="1"/>
              <a:t>aga</a:t>
            </a:r>
            <a:r>
              <a:rPr lang="en-US" sz="2400" dirty="0"/>
              <a:t> </a:t>
            </a:r>
            <a:r>
              <a:rPr lang="en-US" sz="2400" dirty="0" err="1"/>
              <a:t>tänavu</a:t>
            </a:r>
            <a:r>
              <a:rPr lang="en-US" sz="2400" dirty="0"/>
              <a:t> </a:t>
            </a:r>
            <a:r>
              <a:rPr lang="en-US" sz="2400" dirty="0" err="1"/>
              <a:t>valiti</a:t>
            </a:r>
            <a:r>
              <a:rPr lang="en-US" sz="2400" dirty="0"/>
              <a:t> </a:t>
            </a:r>
            <a:r>
              <a:rPr lang="en-US" sz="2400" dirty="0" err="1"/>
              <a:t>Tallinna</a:t>
            </a:r>
            <a:r>
              <a:rPr lang="en-US" sz="2400" dirty="0"/>
              <a:t> </a:t>
            </a:r>
            <a:r>
              <a:rPr lang="en-US" sz="2400" dirty="0" err="1"/>
              <a:t>Ülikooli</a:t>
            </a:r>
            <a:r>
              <a:rPr lang="en-US" sz="2400" dirty="0"/>
              <a:t> </a:t>
            </a:r>
            <a:r>
              <a:rPr lang="en-US" sz="2400" dirty="0" err="1"/>
              <a:t>Mesilaste</a:t>
            </a:r>
            <a:r>
              <a:rPr lang="en-US" sz="2400" dirty="0"/>
              <a:t> </a:t>
            </a:r>
            <a:r>
              <a:rPr lang="en-US" sz="2400" dirty="0" err="1"/>
              <a:t>päeva</a:t>
            </a:r>
            <a:r>
              <a:rPr lang="en-US" sz="2400" dirty="0"/>
              <a:t> </a:t>
            </a:r>
            <a:r>
              <a:rPr lang="en-US" sz="2400" dirty="0" err="1"/>
              <a:t>pimedegusteerimisel</a:t>
            </a:r>
            <a:r>
              <a:rPr lang="en-US" sz="2400" dirty="0"/>
              <a:t> </a:t>
            </a:r>
            <a:r>
              <a:rPr lang="en-US" sz="2400" dirty="0" err="1"/>
              <a:t>tema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ta </a:t>
            </a:r>
            <a:r>
              <a:rPr lang="en-US" sz="2400" dirty="0" err="1"/>
              <a:t>mesilaste</a:t>
            </a:r>
            <a:r>
              <a:rPr lang="en-US" sz="2400" dirty="0"/>
              <a:t> </a:t>
            </a:r>
            <a:r>
              <a:rPr lang="en-US" sz="2400" dirty="0" err="1"/>
              <a:t>Rannamõisa</a:t>
            </a:r>
            <a:r>
              <a:rPr lang="en-US" sz="2400" dirty="0"/>
              <a:t> </a:t>
            </a:r>
            <a:r>
              <a:rPr lang="en-US" sz="2400" dirty="0" err="1"/>
              <a:t>nurmede</a:t>
            </a:r>
            <a:r>
              <a:rPr lang="en-US" sz="2400" dirty="0"/>
              <a:t> </a:t>
            </a:r>
            <a:r>
              <a:rPr lang="en-US" sz="2400" dirty="0" err="1"/>
              <a:t>mesi</a:t>
            </a:r>
            <a:r>
              <a:rPr lang="en-US" sz="2400" dirty="0"/>
              <a:t> </a:t>
            </a:r>
            <a:r>
              <a:rPr lang="en-US" sz="2400" dirty="0" err="1"/>
              <a:t>populaarseimaks</a:t>
            </a:r>
            <a:r>
              <a:rPr lang="en-US" sz="2400" dirty="0"/>
              <a:t> </a:t>
            </a:r>
            <a:r>
              <a:rPr lang="en-US" sz="2400" dirty="0" err="1"/>
              <a:t>meeks</a:t>
            </a:r>
            <a:r>
              <a:rPr lang="en-US" sz="2400" dirty="0"/>
              <a:t>. </a:t>
            </a:r>
            <a:r>
              <a:rPr lang="en-US" sz="2400" dirty="0" err="1"/>
              <a:t>Lisaks</a:t>
            </a:r>
            <a:r>
              <a:rPr lang="en-US" sz="2400" dirty="0"/>
              <a:t> </a:t>
            </a:r>
            <a:r>
              <a:rPr lang="en-US" sz="2400" dirty="0" err="1"/>
              <a:t>Rannamõisa</a:t>
            </a:r>
            <a:r>
              <a:rPr lang="en-US" sz="2400" dirty="0"/>
              <a:t> </a:t>
            </a:r>
            <a:r>
              <a:rPr lang="en-US" sz="2400" dirty="0" err="1"/>
              <a:t>nurmede</a:t>
            </a:r>
            <a:r>
              <a:rPr lang="en-US" sz="2400" dirty="0"/>
              <a:t> </a:t>
            </a:r>
            <a:r>
              <a:rPr lang="en-US" sz="2400" dirty="0" err="1"/>
              <a:t>meele</a:t>
            </a:r>
            <a:r>
              <a:rPr lang="en-US" sz="2400" dirty="0"/>
              <a:t> on </a:t>
            </a:r>
            <a:r>
              <a:rPr lang="en-US" sz="2400" dirty="0" err="1"/>
              <a:t>tal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Veskimetsa</a:t>
            </a:r>
            <a:r>
              <a:rPr lang="en-US" sz="2400" dirty="0"/>
              <a:t> </a:t>
            </a:r>
            <a:r>
              <a:rPr lang="en-US" sz="2400" dirty="0" err="1"/>
              <a:t>aedade</a:t>
            </a:r>
            <a:r>
              <a:rPr lang="en-US" sz="2400" dirty="0"/>
              <a:t> </a:t>
            </a:r>
            <a:r>
              <a:rPr lang="en-US" sz="2400" dirty="0" err="1"/>
              <a:t>mesi</a:t>
            </a:r>
            <a:r>
              <a:rPr lang="en-US" sz="2400" dirty="0"/>
              <a:t> (</a:t>
            </a:r>
            <a:r>
              <a:rPr lang="en-US" sz="2400" dirty="0" err="1"/>
              <a:t>linnamesindus</a:t>
            </a:r>
            <a:r>
              <a:rPr lang="en-US" sz="2400" dirty="0"/>
              <a:t>) </a:t>
            </a:r>
            <a:r>
              <a:rPr lang="en-US" sz="2400" dirty="0" err="1"/>
              <a:t>ja</a:t>
            </a:r>
            <a:r>
              <a:rPr lang="en-US" sz="2400" dirty="0"/>
              <a:t> Rae </a:t>
            </a:r>
            <a:r>
              <a:rPr lang="en-US" sz="2400" dirty="0" err="1"/>
              <a:t>valla</a:t>
            </a:r>
            <a:r>
              <a:rPr lang="en-US" sz="2400" dirty="0"/>
              <a:t> </a:t>
            </a:r>
            <a:r>
              <a:rPr lang="en-US" sz="2400" dirty="0" err="1"/>
              <a:t>niitude</a:t>
            </a:r>
            <a:r>
              <a:rPr lang="en-US" sz="2400" dirty="0"/>
              <a:t> </a:t>
            </a:r>
            <a:r>
              <a:rPr lang="en-US" sz="2400" dirty="0" err="1"/>
              <a:t>mesi</a:t>
            </a:r>
            <a:r>
              <a:rPr lang="en-US" sz="2400" dirty="0"/>
              <a:t>: “</a:t>
            </a:r>
            <a:r>
              <a:rPr lang="en-US" sz="2400" dirty="0" err="1"/>
              <a:t>Mesi</a:t>
            </a:r>
            <a:r>
              <a:rPr lang="en-US" sz="2400" dirty="0"/>
              <a:t> </a:t>
            </a:r>
            <a:r>
              <a:rPr lang="en-US" sz="2400" dirty="0" err="1"/>
              <a:t>Rannamõisa</a:t>
            </a:r>
            <a:r>
              <a:rPr lang="en-US" sz="2400" dirty="0"/>
              <a:t> </a:t>
            </a:r>
            <a:r>
              <a:rPr lang="en-US" sz="2400" dirty="0" err="1"/>
              <a:t>Nurmedelt</a:t>
            </a:r>
            <a:r>
              <a:rPr lang="en-US" sz="2400" dirty="0"/>
              <a:t>” </a:t>
            </a:r>
            <a:r>
              <a:rPr lang="en-US" sz="2400" dirty="0" err="1"/>
              <a:t>Jõulisema</a:t>
            </a:r>
            <a:r>
              <a:rPr lang="en-US" sz="2400" dirty="0"/>
              <a:t> </a:t>
            </a:r>
            <a:r>
              <a:rPr lang="en-US" sz="2400" dirty="0" err="1"/>
              <a:t>maitsega</a:t>
            </a:r>
            <a:r>
              <a:rPr lang="en-US" sz="2400" dirty="0"/>
              <a:t>, </a:t>
            </a:r>
            <a:r>
              <a:rPr lang="en-US" sz="2400" dirty="0" err="1"/>
              <a:t>metsa</a:t>
            </a:r>
            <a:r>
              <a:rPr lang="en-US" sz="2400" dirty="0"/>
              <a:t>-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niidu</a:t>
            </a:r>
            <a:r>
              <a:rPr lang="en-US" sz="2400" dirty="0"/>
              <a:t> </a:t>
            </a:r>
            <a:r>
              <a:rPr lang="en-US" sz="2400" dirty="0" err="1"/>
              <a:t>taimedest</a:t>
            </a:r>
            <a:r>
              <a:rPr lang="en-US" sz="2400" dirty="0"/>
              <a:t> “</a:t>
            </a:r>
            <a:r>
              <a:rPr lang="en-US" sz="2400" dirty="0" err="1"/>
              <a:t>Mesi</a:t>
            </a:r>
            <a:r>
              <a:rPr lang="en-US" sz="2400" dirty="0"/>
              <a:t> </a:t>
            </a:r>
            <a:r>
              <a:rPr lang="en-US" sz="2400" dirty="0" err="1"/>
              <a:t>Veskimetsa</a:t>
            </a:r>
            <a:r>
              <a:rPr lang="en-US" sz="2400" dirty="0"/>
              <a:t> </a:t>
            </a:r>
            <a:r>
              <a:rPr lang="en-US" sz="2400" dirty="0" err="1"/>
              <a:t>Aedadest</a:t>
            </a:r>
            <a:r>
              <a:rPr lang="en-US" sz="2400" dirty="0"/>
              <a:t>” </a:t>
            </a:r>
            <a:r>
              <a:rPr lang="en-US" sz="2400" dirty="0" err="1"/>
              <a:t>Aialilled</a:t>
            </a:r>
            <a:r>
              <a:rPr lang="en-US" sz="2400" dirty="0"/>
              <a:t>, </a:t>
            </a:r>
            <a:r>
              <a:rPr lang="en-US" sz="2400" dirty="0" err="1"/>
              <a:t>ploomid</a:t>
            </a:r>
            <a:r>
              <a:rPr lang="en-US" sz="2400" dirty="0"/>
              <a:t>, </a:t>
            </a:r>
            <a:r>
              <a:rPr lang="en-US" sz="2400" dirty="0" err="1"/>
              <a:t>kirsid</a:t>
            </a:r>
            <a:r>
              <a:rPr lang="en-US" sz="2400" dirty="0"/>
              <a:t>, </a:t>
            </a:r>
            <a:r>
              <a:rPr lang="en-US" sz="2400" dirty="0" err="1"/>
              <a:t>õunad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pärn</a:t>
            </a:r>
            <a:r>
              <a:rPr lang="en-US" sz="2400" dirty="0"/>
              <a:t> </a:t>
            </a:r>
            <a:r>
              <a:rPr lang="en-US" sz="2400" dirty="0" err="1"/>
              <a:t>annavad</a:t>
            </a:r>
            <a:r>
              <a:rPr lang="en-US" sz="2400" dirty="0"/>
              <a:t> </a:t>
            </a:r>
            <a:r>
              <a:rPr lang="en-US" sz="2400" dirty="0" err="1"/>
              <a:t>meele</a:t>
            </a:r>
            <a:r>
              <a:rPr lang="en-US" sz="2400" dirty="0"/>
              <a:t> </a:t>
            </a:r>
            <a:r>
              <a:rPr lang="en-US" sz="2400" dirty="0" err="1"/>
              <a:t>parajalt</a:t>
            </a:r>
            <a:r>
              <a:rPr lang="en-US" sz="2400" dirty="0"/>
              <a:t> </a:t>
            </a:r>
            <a:r>
              <a:rPr lang="en-US" sz="2400" dirty="0" err="1"/>
              <a:t>puuviljase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pehme</a:t>
            </a:r>
            <a:r>
              <a:rPr lang="en-US" sz="2400" dirty="0"/>
              <a:t> </a:t>
            </a:r>
            <a:r>
              <a:rPr lang="en-US" sz="2400" dirty="0" err="1"/>
              <a:t>maitse</a:t>
            </a:r>
            <a:r>
              <a:rPr lang="en-US" sz="2400" dirty="0"/>
              <a:t> “</a:t>
            </a:r>
            <a:r>
              <a:rPr lang="en-US" sz="2400" dirty="0" err="1"/>
              <a:t>Mesi</a:t>
            </a:r>
            <a:r>
              <a:rPr lang="en-US" sz="2400" dirty="0"/>
              <a:t> Rae Valla </a:t>
            </a:r>
            <a:r>
              <a:rPr lang="en-US" sz="2400" dirty="0" err="1"/>
              <a:t>niitudelt</a:t>
            </a:r>
            <a:r>
              <a:rPr lang="en-US" sz="2400" dirty="0"/>
              <a:t>” Raba </a:t>
            </a:r>
            <a:r>
              <a:rPr lang="en-US" sz="2400" dirty="0" err="1"/>
              <a:t>äärsetelt</a:t>
            </a:r>
            <a:r>
              <a:rPr lang="en-US" sz="2400" dirty="0"/>
              <a:t> </a:t>
            </a:r>
            <a:r>
              <a:rPr lang="en-US" sz="2400" dirty="0" err="1"/>
              <a:t>niitudelt</a:t>
            </a:r>
            <a:r>
              <a:rPr lang="en-US" sz="2400" dirty="0"/>
              <a:t> </a:t>
            </a:r>
            <a:r>
              <a:rPr lang="en-US" sz="2400" dirty="0" err="1"/>
              <a:t>korjatud</a:t>
            </a:r>
            <a:r>
              <a:rPr lang="en-US" sz="2400" dirty="0"/>
              <a:t> </a:t>
            </a:r>
            <a:r>
              <a:rPr lang="en-US" sz="2400" dirty="0" err="1"/>
              <a:t>mesi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Esitaja</a:t>
            </a:r>
            <a:r>
              <a:rPr lang="en-US" sz="2400" dirty="0" smtClean="0"/>
              <a:t> </a:t>
            </a:r>
            <a:r>
              <a:rPr lang="en-US" sz="2400" dirty="0" err="1" smtClean="0"/>
              <a:t>Reigo</a:t>
            </a:r>
            <a:r>
              <a:rPr lang="en-US" sz="2400" dirty="0" smtClean="0"/>
              <a:t> </a:t>
            </a:r>
            <a:r>
              <a:rPr lang="en-US" sz="2400" dirty="0" err="1" smtClean="0"/>
              <a:t>Roasto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22156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1888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Rectangle 3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t-EE" dirty="0" smtClean="0">
                <a:latin typeface="Arial" charset="0"/>
              </a:rPr>
              <a:t>Aasta Mesinik 2018 kandidaat </a:t>
            </a:r>
          </a:p>
        </p:txBody>
      </p:sp>
      <p:sp>
        <p:nvSpPr>
          <p:cNvPr id="32772" name="Rectangle 4"/>
          <p:cNvSpPr>
            <a:spLocks/>
          </p:cNvSpPr>
          <p:nvPr/>
        </p:nvSpPr>
        <p:spPr bwMode="auto">
          <a:xfrm>
            <a:off x="468313" y="1268413"/>
            <a:ext cx="822960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spcBef>
                <a:spcPct val="20000"/>
              </a:spcBef>
              <a:buFont typeface="Arial" charset="0"/>
              <a:buChar char="•"/>
            </a:pPr>
            <a:endParaRPr lang="et-EE" sz="3200" dirty="0" smtClean="0">
              <a:latin typeface="Calibri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1520" y="1720840"/>
            <a:ext cx="8712968" cy="4955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/>
              <a:t>Eston</a:t>
            </a:r>
            <a:r>
              <a:rPr lang="en-US" sz="2800" b="1" dirty="0" smtClean="0"/>
              <a:t> Loos</a:t>
            </a:r>
          </a:p>
          <a:p>
            <a:pPr algn="just"/>
            <a:r>
              <a:rPr lang="en-US" sz="2400" dirty="0" err="1" smtClean="0"/>
              <a:t>Mesinike</a:t>
            </a:r>
            <a:r>
              <a:rPr lang="en-US" sz="2400" dirty="0" smtClean="0"/>
              <a:t> </a:t>
            </a:r>
            <a:r>
              <a:rPr lang="en-US" sz="2400" dirty="0" err="1"/>
              <a:t>ridades</a:t>
            </a:r>
            <a:r>
              <a:rPr lang="en-US" sz="2400" dirty="0"/>
              <a:t> on </a:t>
            </a:r>
            <a:r>
              <a:rPr lang="en-US" sz="2400" dirty="0" err="1"/>
              <a:t>üks</a:t>
            </a:r>
            <a:r>
              <a:rPr lang="en-US" sz="2400" dirty="0"/>
              <a:t> </a:t>
            </a:r>
            <a:r>
              <a:rPr lang="en-US" sz="2400" dirty="0" err="1"/>
              <a:t>väga</a:t>
            </a:r>
            <a:r>
              <a:rPr lang="en-US" sz="2400" dirty="0"/>
              <a:t> </a:t>
            </a:r>
            <a:r>
              <a:rPr lang="en-US" sz="2400" dirty="0" err="1"/>
              <a:t>tubli</a:t>
            </a:r>
            <a:r>
              <a:rPr lang="en-US" sz="2400" dirty="0"/>
              <a:t> </a:t>
            </a:r>
            <a:r>
              <a:rPr lang="en-US" sz="2400" dirty="0" err="1"/>
              <a:t>noor</a:t>
            </a:r>
            <a:r>
              <a:rPr lang="en-US" sz="2400" dirty="0"/>
              <a:t> </a:t>
            </a:r>
            <a:r>
              <a:rPr lang="en-US" sz="2400" dirty="0" err="1"/>
              <a:t>mees</a:t>
            </a:r>
            <a:r>
              <a:rPr lang="en-US" sz="2400" dirty="0"/>
              <a:t>, </a:t>
            </a:r>
            <a:r>
              <a:rPr lang="en-US" sz="2400" dirty="0" err="1"/>
              <a:t>Eston</a:t>
            </a:r>
            <a:r>
              <a:rPr lang="en-US" sz="2400" dirty="0"/>
              <a:t> Loos, </a:t>
            </a:r>
            <a:r>
              <a:rPr lang="en-US" sz="2400" dirty="0" err="1"/>
              <a:t>kelle</a:t>
            </a:r>
            <a:r>
              <a:rPr lang="en-US" sz="2400" dirty="0"/>
              <a:t> </a:t>
            </a:r>
            <a:r>
              <a:rPr lang="en-US" sz="2400" dirty="0" err="1"/>
              <a:t>töökust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visadust</a:t>
            </a:r>
            <a:r>
              <a:rPr lang="en-US" sz="2400" dirty="0"/>
              <a:t> </a:t>
            </a:r>
            <a:r>
              <a:rPr lang="en-US" sz="2400" dirty="0" err="1"/>
              <a:t>tahan</a:t>
            </a:r>
            <a:r>
              <a:rPr lang="en-US" sz="2400" dirty="0"/>
              <a:t> </a:t>
            </a:r>
            <a:r>
              <a:rPr lang="en-US" sz="2400" dirty="0" err="1"/>
              <a:t>esile</a:t>
            </a:r>
            <a:r>
              <a:rPr lang="en-US" sz="2400" dirty="0"/>
              <a:t> </a:t>
            </a:r>
            <a:r>
              <a:rPr lang="en-US" sz="2400" dirty="0" err="1"/>
              <a:t>tuua</a:t>
            </a:r>
            <a:r>
              <a:rPr lang="en-US" sz="2400" dirty="0"/>
              <a:t>. 13 </a:t>
            </a:r>
            <a:r>
              <a:rPr lang="en-US" sz="2400" dirty="0" err="1"/>
              <a:t>aastat</a:t>
            </a:r>
            <a:r>
              <a:rPr lang="en-US" sz="2400" dirty="0"/>
              <a:t> </a:t>
            </a:r>
            <a:r>
              <a:rPr lang="en-US" sz="2400" dirty="0" err="1"/>
              <a:t>tagasi</a:t>
            </a:r>
            <a:r>
              <a:rPr lang="en-US" sz="2400" dirty="0"/>
              <a:t> </a:t>
            </a:r>
            <a:r>
              <a:rPr lang="en-US" sz="2400" dirty="0" err="1"/>
              <a:t>sattus</a:t>
            </a:r>
            <a:r>
              <a:rPr lang="en-US" sz="2400" dirty="0"/>
              <a:t> ta </a:t>
            </a:r>
            <a:r>
              <a:rPr lang="en-US" sz="2400" dirty="0" err="1"/>
              <a:t>raskesse</a:t>
            </a:r>
            <a:r>
              <a:rPr lang="en-US" sz="2400" dirty="0"/>
              <a:t> </a:t>
            </a:r>
            <a:r>
              <a:rPr lang="en-US" sz="2400" dirty="0" err="1"/>
              <a:t>avariisse</a:t>
            </a:r>
            <a:r>
              <a:rPr lang="en-US" sz="2400" dirty="0"/>
              <a:t>, mille </a:t>
            </a:r>
            <a:r>
              <a:rPr lang="en-US" sz="2400" dirty="0" err="1"/>
              <a:t>tulemusena</a:t>
            </a:r>
            <a:r>
              <a:rPr lang="en-US" sz="2400" dirty="0"/>
              <a:t> </a:t>
            </a:r>
            <a:r>
              <a:rPr lang="en-US" sz="2400" dirty="0" err="1"/>
              <a:t>peab</a:t>
            </a:r>
            <a:r>
              <a:rPr lang="en-US" sz="2400" dirty="0"/>
              <a:t> ta </a:t>
            </a:r>
            <a:r>
              <a:rPr lang="en-US" sz="2400" dirty="0" err="1"/>
              <a:t>edaspidi</a:t>
            </a:r>
            <a:r>
              <a:rPr lang="en-US" sz="2400" dirty="0"/>
              <a:t> </a:t>
            </a:r>
            <a:r>
              <a:rPr lang="en-US" sz="2400" dirty="0" err="1"/>
              <a:t>hakkama</a:t>
            </a:r>
            <a:r>
              <a:rPr lang="en-US" sz="2400" dirty="0"/>
              <a:t> </a:t>
            </a:r>
            <a:r>
              <a:rPr lang="en-US" sz="2400" dirty="0" err="1"/>
              <a:t>saama</a:t>
            </a:r>
            <a:r>
              <a:rPr lang="en-US" sz="2400" dirty="0"/>
              <a:t> </a:t>
            </a:r>
            <a:r>
              <a:rPr lang="en-US" sz="2400" dirty="0" err="1"/>
              <a:t>ratastoolis</a:t>
            </a:r>
            <a:r>
              <a:rPr lang="en-US" sz="2400" dirty="0"/>
              <a:t>. </a:t>
            </a:r>
            <a:r>
              <a:rPr lang="en-US" sz="2400" dirty="0" err="1"/>
              <a:t>Mesindusega</a:t>
            </a:r>
            <a:r>
              <a:rPr lang="en-US" sz="2400" dirty="0"/>
              <a:t> </a:t>
            </a:r>
            <a:r>
              <a:rPr lang="en-US" sz="2400" dirty="0" err="1"/>
              <a:t>oli</a:t>
            </a:r>
            <a:r>
              <a:rPr lang="en-US" sz="2400" dirty="0"/>
              <a:t> ta </a:t>
            </a:r>
            <a:r>
              <a:rPr lang="en-US" sz="2400" dirty="0" err="1"/>
              <a:t>kokku</a:t>
            </a:r>
            <a:r>
              <a:rPr lang="en-US" sz="2400" dirty="0"/>
              <a:t> </a:t>
            </a:r>
            <a:r>
              <a:rPr lang="en-US" sz="2400" dirty="0" err="1"/>
              <a:t>puutunud</a:t>
            </a:r>
            <a:r>
              <a:rPr lang="en-US" sz="2400" dirty="0"/>
              <a:t> </a:t>
            </a:r>
            <a:r>
              <a:rPr lang="en-US" sz="2400" dirty="0" err="1"/>
              <a:t>isa</a:t>
            </a:r>
            <a:r>
              <a:rPr lang="en-US" sz="2400" dirty="0"/>
              <a:t> </a:t>
            </a:r>
            <a:r>
              <a:rPr lang="en-US" sz="2400" dirty="0" err="1"/>
              <a:t>kõrvalt</a:t>
            </a:r>
            <a:r>
              <a:rPr lang="en-US" sz="2400" dirty="0"/>
              <a:t> juba </a:t>
            </a:r>
            <a:r>
              <a:rPr lang="en-US" sz="2400" dirty="0" err="1"/>
              <a:t>nooremas</a:t>
            </a:r>
            <a:r>
              <a:rPr lang="en-US" sz="2400" dirty="0"/>
              <a:t> </a:t>
            </a:r>
            <a:r>
              <a:rPr lang="en-US" sz="2400" dirty="0" err="1"/>
              <a:t>eas</a:t>
            </a:r>
            <a:r>
              <a:rPr lang="en-US" sz="2400" dirty="0"/>
              <a:t>. Kuna </a:t>
            </a:r>
            <a:r>
              <a:rPr lang="en-US" sz="2400" dirty="0" err="1"/>
              <a:t>tahtmine</a:t>
            </a:r>
            <a:r>
              <a:rPr lang="en-US" sz="2400" dirty="0"/>
              <a:t> </a:t>
            </a:r>
            <a:r>
              <a:rPr lang="en-US" sz="2400" dirty="0" err="1"/>
              <a:t>oli</a:t>
            </a:r>
            <a:r>
              <a:rPr lang="en-US" sz="2400" dirty="0"/>
              <a:t> juba </a:t>
            </a:r>
            <a:r>
              <a:rPr lang="en-US" sz="2400" dirty="0" err="1"/>
              <a:t>ammu</a:t>
            </a:r>
            <a:r>
              <a:rPr lang="en-US" sz="2400" dirty="0"/>
              <a:t> </a:t>
            </a:r>
            <a:r>
              <a:rPr lang="en-US" sz="2400" dirty="0" err="1"/>
              <a:t>teha</a:t>
            </a:r>
            <a:r>
              <a:rPr lang="en-US" sz="2400" dirty="0"/>
              <a:t> </a:t>
            </a:r>
            <a:r>
              <a:rPr lang="en-US" sz="2400" dirty="0" err="1"/>
              <a:t>midagi</a:t>
            </a:r>
            <a:r>
              <a:rPr lang="en-US" sz="2400" dirty="0"/>
              <a:t> </a:t>
            </a:r>
            <a:r>
              <a:rPr lang="en-US" sz="2400" dirty="0" err="1"/>
              <a:t>kodus</a:t>
            </a:r>
            <a:r>
              <a:rPr lang="en-US" sz="2400" dirty="0"/>
              <a:t>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sai</a:t>
            </a:r>
            <a:r>
              <a:rPr lang="en-US" sz="2400" dirty="0"/>
              <a:t> </a:t>
            </a:r>
            <a:r>
              <a:rPr lang="en-US" sz="2400" dirty="0" err="1"/>
              <a:t>mõeldud</a:t>
            </a:r>
            <a:r>
              <a:rPr lang="en-US" sz="2400" dirty="0"/>
              <a:t> </a:t>
            </a:r>
            <a:r>
              <a:rPr lang="en-US" sz="2400" dirty="0" err="1"/>
              <a:t>erinevate</a:t>
            </a:r>
            <a:r>
              <a:rPr lang="en-US" sz="2400" dirty="0"/>
              <a:t> </a:t>
            </a:r>
            <a:r>
              <a:rPr lang="en-US" sz="2400" dirty="0" err="1"/>
              <a:t>asjade</a:t>
            </a:r>
            <a:r>
              <a:rPr lang="en-US" sz="2400" dirty="0"/>
              <a:t> </a:t>
            </a:r>
            <a:r>
              <a:rPr lang="en-US" sz="2400" dirty="0" err="1"/>
              <a:t>peale</a:t>
            </a:r>
            <a:r>
              <a:rPr lang="en-US" sz="2400" dirty="0"/>
              <a:t> </a:t>
            </a:r>
            <a:r>
              <a:rPr lang="en-US" sz="2400" dirty="0" err="1"/>
              <a:t>millega</a:t>
            </a:r>
            <a:r>
              <a:rPr lang="en-US" sz="2400" dirty="0"/>
              <a:t> </a:t>
            </a:r>
            <a:r>
              <a:rPr lang="en-US" sz="2400" dirty="0" err="1"/>
              <a:t>võiks</a:t>
            </a:r>
            <a:r>
              <a:rPr lang="en-US" sz="2400" dirty="0"/>
              <a:t> </a:t>
            </a:r>
            <a:r>
              <a:rPr lang="en-US" sz="2400" dirty="0" err="1"/>
              <a:t>maal</a:t>
            </a:r>
            <a:r>
              <a:rPr lang="en-US" sz="2400" dirty="0"/>
              <a:t> </a:t>
            </a:r>
            <a:r>
              <a:rPr lang="en-US" sz="2400" dirty="0" err="1"/>
              <a:t>tegeleda</a:t>
            </a:r>
            <a:r>
              <a:rPr lang="en-US" sz="2400" dirty="0"/>
              <a:t> </a:t>
            </a:r>
            <a:r>
              <a:rPr lang="en-US" sz="2400" dirty="0" err="1"/>
              <a:t>aga</a:t>
            </a:r>
            <a:r>
              <a:rPr lang="en-US" sz="2400" dirty="0"/>
              <a:t> </a:t>
            </a:r>
            <a:r>
              <a:rPr lang="en-US" sz="2400" dirty="0" err="1"/>
              <a:t>kuna</a:t>
            </a:r>
            <a:r>
              <a:rPr lang="en-US" sz="2400" dirty="0"/>
              <a:t> </a:t>
            </a:r>
            <a:r>
              <a:rPr lang="en-US" sz="2400" dirty="0" err="1"/>
              <a:t>eriti</a:t>
            </a:r>
            <a:r>
              <a:rPr lang="en-US" sz="2400" dirty="0"/>
              <a:t> </a:t>
            </a:r>
            <a:r>
              <a:rPr lang="en-US" sz="2400" dirty="0" err="1"/>
              <a:t>põllumaad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olnud</a:t>
            </a:r>
            <a:r>
              <a:rPr lang="en-US" sz="2400" dirty="0"/>
              <a:t> </a:t>
            </a:r>
            <a:r>
              <a:rPr lang="en-US" sz="2400" dirty="0" err="1"/>
              <a:t>siis</a:t>
            </a:r>
            <a:r>
              <a:rPr lang="en-US" sz="2400" dirty="0"/>
              <a:t> </a:t>
            </a:r>
            <a:r>
              <a:rPr lang="en-US" sz="2400" dirty="0" err="1"/>
              <a:t>otsustatigi</a:t>
            </a:r>
            <a:r>
              <a:rPr lang="en-US" sz="2400" dirty="0"/>
              <a:t> </a:t>
            </a:r>
            <a:r>
              <a:rPr lang="en-US" sz="2400" dirty="0" err="1"/>
              <a:t>hakata</a:t>
            </a:r>
            <a:r>
              <a:rPr lang="en-US" sz="2400" dirty="0"/>
              <a:t> </a:t>
            </a:r>
            <a:r>
              <a:rPr lang="en-US" sz="2400" dirty="0" err="1"/>
              <a:t>tegelema</a:t>
            </a:r>
            <a:r>
              <a:rPr lang="en-US" sz="2400" dirty="0"/>
              <a:t> </a:t>
            </a:r>
            <a:r>
              <a:rPr lang="en-US" sz="2400" dirty="0" err="1"/>
              <a:t>mesindusega</a:t>
            </a:r>
            <a:r>
              <a:rPr lang="en-US" sz="2400" dirty="0"/>
              <a:t> </a:t>
            </a:r>
            <a:r>
              <a:rPr lang="en-US" sz="2400" dirty="0" err="1" smtClean="0"/>
              <a:t>tõsisemalt.Tänaseks</a:t>
            </a:r>
            <a:r>
              <a:rPr lang="en-US" sz="2400" dirty="0" smtClean="0"/>
              <a:t> on 8-st </a:t>
            </a:r>
            <a:r>
              <a:rPr lang="en-US" sz="2400" dirty="0" err="1" smtClean="0"/>
              <a:t>lamavtarust</a:t>
            </a:r>
            <a:r>
              <a:rPr lang="en-US" sz="2400" dirty="0" smtClean="0"/>
              <a:t> </a:t>
            </a:r>
            <a:r>
              <a:rPr lang="en-US" sz="2400" dirty="0" err="1" smtClean="0"/>
              <a:t>saanud</a:t>
            </a:r>
            <a:r>
              <a:rPr lang="en-US" sz="2400" dirty="0" smtClean="0"/>
              <a:t> 150-pereline </a:t>
            </a:r>
            <a:r>
              <a:rPr lang="en-US" sz="2400" dirty="0" err="1" smtClean="0"/>
              <a:t>mesila</a:t>
            </a:r>
            <a:r>
              <a:rPr lang="en-US" sz="2400" dirty="0" smtClean="0"/>
              <a:t>, 2017  </a:t>
            </a:r>
            <a:r>
              <a:rPr lang="en-US" sz="2400" dirty="0" err="1" smtClean="0"/>
              <a:t>valmis</a:t>
            </a:r>
            <a:r>
              <a:rPr lang="en-US" sz="2400" dirty="0" smtClean="0"/>
              <a:t> </a:t>
            </a:r>
            <a:r>
              <a:rPr lang="en-US" sz="2400" dirty="0" err="1" smtClean="0"/>
              <a:t>ka</a:t>
            </a:r>
            <a:r>
              <a:rPr lang="en-US" sz="2400" dirty="0" smtClean="0"/>
              <a:t> </a:t>
            </a:r>
            <a:r>
              <a:rPr lang="en-US" sz="2400" dirty="0" err="1" smtClean="0"/>
              <a:t>uus</a:t>
            </a:r>
            <a:r>
              <a:rPr lang="en-US" sz="2400" dirty="0" smtClean="0"/>
              <a:t>, </a:t>
            </a:r>
            <a:r>
              <a:rPr lang="en-US" sz="2400" dirty="0" err="1" smtClean="0"/>
              <a:t>uhke</a:t>
            </a:r>
            <a:r>
              <a:rPr lang="en-US" sz="2400" dirty="0" smtClean="0"/>
              <a:t> </a:t>
            </a:r>
            <a:r>
              <a:rPr lang="en-US" sz="2400" dirty="0" err="1" smtClean="0"/>
              <a:t>mesindushoone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err="1" smtClean="0"/>
              <a:t>Esitaja</a:t>
            </a:r>
            <a:r>
              <a:rPr lang="en-US" sz="2400" dirty="0" smtClean="0"/>
              <a:t> </a:t>
            </a:r>
            <a:r>
              <a:rPr lang="en-US" sz="2400" dirty="0" err="1" smtClean="0"/>
              <a:t>Maire</a:t>
            </a:r>
            <a:r>
              <a:rPr lang="en-US" sz="2400" dirty="0" smtClean="0"/>
              <a:t> </a:t>
            </a:r>
            <a:r>
              <a:rPr lang="en-US" sz="2400" dirty="0" err="1" smtClean="0"/>
              <a:t>Valtin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86823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Koosoleku</a:t>
            </a:r>
            <a:r>
              <a:rPr lang="en-US" dirty="0" smtClean="0"/>
              <a:t> kava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Ülevaade</a:t>
            </a:r>
            <a:r>
              <a:rPr lang="en-US" dirty="0" smtClean="0"/>
              <a:t> </a:t>
            </a:r>
            <a:r>
              <a:rPr lang="en-US" dirty="0" err="1" smtClean="0"/>
              <a:t>juhatuse</a:t>
            </a:r>
            <a:r>
              <a:rPr lang="en-US" dirty="0" smtClean="0"/>
              <a:t> </a:t>
            </a:r>
            <a:r>
              <a:rPr lang="en-US" dirty="0" err="1" smtClean="0"/>
              <a:t>tööst</a:t>
            </a:r>
            <a:r>
              <a:rPr lang="en-US" dirty="0" smtClean="0"/>
              <a:t> (</a:t>
            </a:r>
            <a:r>
              <a:rPr lang="en-US" dirty="0" err="1" smtClean="0"/>
              <a:t>R.Raus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Tegevjuhi</a:t>
            </a:r>
            <a:r>
              <a:rPr lang="en-US" dirty="0" smtClean="0"/>
              <a:t> </a:t>
            </a:r>
            <a:r>
              <a:rPr lang="en-US" dirty="0" err="1" smtClean="0"/>
              <a:t>tutvustus</a:t>
            </a:r>
            <a:r>
              <a:rPr lang="en-US" dirty="0" smtClean="0"/>
              <a:t>, </a:t>
            </a:r>
            <a:r>
              <a:rPr lang="en-US" dirty="0" err="1" smtClean="0"/>
              <a:t>nägemus</a:t>
            </a:r>
            <a:r>
              <a:rPr lang="en-US" dirty="0" smtClean="0"/>
              <a:t> </a:t>
            </a:r>
            <a:r>
              <a:rPr lang="en-US" dirty="0" err="1" smtClean="0"/>
              <a:t>esmastest</a:t>
            </a:r>
            <a:r>
              <a:rPr lang="en-US" dirty="0" smtClean="0"/>
              <a:t> </a:t>
            </a:r>
            <a:r>
              <a:rPr lang="en-US" dirty="0" err="1" smtClean="0"/>
              <a:t>tegevustest</a:t>
            </a:r>
            <a:r>
              <a:rPr lang="en-US" dirty="0" smtClean="0"/>
              <a:t> (</a:t>
            </a:r>
            <a:r>
              <a:rPr lang="en-US" dirty="0" err="1" smtClean="0"/>
              <a:t>R.Paesüld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Mesindusprogrammi</a:t>
            </a:r>
            <a:r>
              <a:rPr lang="en-US" dirty="0" smtClean="0"/>
              <a:t> EML kava -</a:t>
            </a:r>
            <a:r>
              <a:rPr lang="en-US" dirty="0" err="1" smtClean="0"/>
              <a:t>ootused</a:t>
            </a:r>
            <a:r>
              <a:rPr lang="en-US" dirty="0" smtClean="0"/>
              <a:t>- </a:t>
            </a:r>
            <a:r>
              <a:rPr lang="en-US" dirty="0" err="1" smtClean="0"/>
              <a:t>liikmetelt</a:t>
            </a:r>
            <a:r>
              <a:rPr lang="en-US" dirty="0" smtClean="0"/>
              <a:t> (</a:t>
            </a:r>
            <a:r>
              <a:rPr lang="en-US" dirty="0" err="1" smtClean="0"/>
              <a:t>A.Kilk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Mesilaspere</a:t>
            </a:r>
            <a:r>
              <a:rPr lang="en-US" dirty="0" smtClean="0"/>
              <a:t> </a:t>
            </a:r>
            <a:r>
              <a:rPr lang="en-US" dirty="0" err="1" smtClean="0"/>
              <a:t>toetustest</a:t>
            </a:r>
            <a:r>
              <a:rPr lang="en-US" dirty="0" smtClean="0"/>
              <a:t> (</a:t>
            </a:r>
            <a:r>
              <a:rPr lang="en-US" dirty="0" err="1" smtClean="0"/>
              <a:t>A.Oherd,A.Kilk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Muud</a:t>
            </a:r>
            <a:r>
              <a:rPr lang="en-US" dirty="0" smtClean="0"/>
              <a:t> </a:t>
            </a:r>
            <a:r>
              <a:rPr lang="en-US" dirty="0" err="1" smtClean="0"/>
              <a:t>küsimused</a:t>
            </a:r>
            <a:r>
              <a:rPr lang="en-US" dirty="0" smtClean="0"/>
              <a:t>, </a:t>
            </a:r>
            <a:r>
              <a:rPr lang="en-US" dirty="0" err="1" smtClean="0"/>
              <a:t>ettepanekud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5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t-EE" sz="4000" dirty="0" smtClean="0">
                <a:latin typeface="Arial" charset="0"/>
              </a:rPr>
              <a:t>Aasta põllumees- mesilaste sõber</a:t>
            </a:r>
          </a:p>
        </p:txBody>
      </p:sp>
      <p:sp>
        <p:nvSpPr>
          <p:cNvPr id="3174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b="1" dirty="0" smtClean="0"/>
              <a:t>Tiit Mansberg</a:t>
            </a:r>
            <a:r>
              <a:rPr lang="et-EE" dirty="0" smtClean="0"/>
              <a:t> </a:t>
            </a:r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 smtClean="0"/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9712" y="2348880"/>
            <a:ext cx="6167898" cy="4104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Rectangle 3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et-EE" sz="4000" dirty="0" smtClean="0">
                <a:latin typeface="Arial" charset="0"/>
              </a:rPr>
              <a:t>Aasta põllumees- mesilaste sõber</a:t>
            </a:r>
          </a:p>
        </p:txBody>
      </p:sp>
      <p:sp>
        <p:nvSpPr>
          <p:cNvPr id="31748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t-EE" b="1" dirty="0" smtClean="0"/>
              <a:t>Madis Ajaots</a:t>
            </a:r>
            <a:endParaRPr lang="et-EE" dirty="0" smtClean="0"/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 smtClean="0"/>
          </a:p>
          <a:p>
            <a:endParaRPr lang="et-EE" b="1" dirty="0"/>
          </a:p>
          <a:p>
            <a:endParaRPr lang="et-EE" b="1" dirty="0" smtClean="0"/>
          </a:p>
          <a:p>
            <a:pPr marL="400050" lvl="1" indent="0">
              <a:buNone/>
            </a:pPr>
            <a:endParaRPr lang="et-EE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-3595077" y="509953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420888"/>
            <a:ext cx="6286070" cy="3104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321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ctrTitle"/>
          </p:nvPr>
        </p:nvSpPr>
        <p:spPr>
          <a:xfrm>
            <a:off x="685800" y="1671638"/>
            <a:ext cx="7772400" cy="1470025"/>
          </a:xfrm>
        </p:spPr>
        <p:txBody>
          <a:bodyPr/>
          <a:lstStyle/>
          <a:p>
            <a:pPr eaLnBrk="1" hangingPunct="1"/>
            <a:r>
              <a:rPr lang="et-EE" dirty="0" smtClean="0"/>
              <a:t>Ülevaade Eesti Mesinike Liidu</a:t>
            </a:r>
            <a:br>
              <a:rPr lang="et-EE" dirty="0" smtClean="0"/>
            </a:br>
            <a:r>
              <a:rPr lang="et-EE" dirty="0" smtClean="0"/>
              <a:t> juhatuse tegevusest </a:t>
            </a:r>
            <a:br>
              <a:rPr lang="et-EE" dirty="0" smtClean="0"/>
            </a:br>
            <a:r>
              <a:rPr lang="et-EE" dirty="0" smtClean="0"/>
              <a:t>aprill-oktoober 2018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571750" y="274638"/>
            <a:ext cx="6115050" cy="561975"/>
          </a:xfrm>
        </p:spPr>
        <p:txBody>
          <a:bodyPr/>
          <a:lstStyle/>
          <a:p>
            <a:pPr algn="l" eaLnBrk="1" hangingPunct="1"/>
            <a:r>
              <a:rPr lang="et-EE" sz="4000" dirty="0" smtClean="0">
                <a:solidFill>
                  <a:srgbClr val="404040"/>
                </a:solidFill>
              </a:rPr>
              <a:t>EML 11-liikmeline juhatus</a:t>
            </a:r>
            <a:endParaRPr lang="en-US" sz="4000" dirty="0" smtClean="0">
              <a:solidFill>
                <a:srgbClr val="404040"/>
              </a:solidFill>
            </a:endParaRPr>
          </a:p>
        </p:txBody>
      </p:sp>
      <p:sp>
        <p:nvSpPr>
          <p:cNvPr id="14339" name="Espace réservé du contenu 2"/>
          <p:cNvSpPr>
            <a:spLocks noGrp="1"/>
          </p:cNvSpPr>
          <p:nvPr>
            <p:ph idx="1"/>
          </p:nvPr>
        </p:nvSpPr>
        <p:spPr>
          <a:xfrm>
            <a:off x="2571750" y="981075"/>
            <a:ext cx="6115050" cy="5145088"/>
          </a:xfrm>
        </p:spPr>
        <p:txBody>
          <a:bodyPr/>
          <a:lstStyle/>
          <a:p>
            <a:pPr eaLnBrk="1" hangingPunct="1"/>
            <a:r>
              <a:rPr lang="et-EE" sz="2800" smtClean="0">
                <a:latin typeface="Arial" charset="0"/>
              </a:rPr>
              <a:t>Rea Raus</a:t>
            </a:r>
            <a:endParaRPr lang="et-EE" sz="2800" smtClean="0">
              <a:solidFill>
                <a:schemeClr val="accent2"/>
              </a:solidFill>
              <a:latin typeface="Arial" charset="0"/>
            </a:endParaRPr>
          </a:p>
          <a:p>
            <a:pPr eaLnBrk="1" hangingPunct="1"/>
            <a:r>
              <a:rPr lang="et-EE" sz="2800" smtClean="0">
                <a:latin typeface="Arial" charset="0"/>
              </a:rPr>
              <a:t>Eve Raik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Siiri Otsmann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Maire Valtin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Aleksander Kilk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Andres Tamla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Aado Oherd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Priit Nõgisto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Tanel Veinpalu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Vallo Vain</a:t>
            </a:r>
          </a:p>
          <a:p>
            <a:pPr eaLnBrk="1" hangingPunct="1"/>
            <a:r>
              <a:rPr lang="et-EE" sz="2800" smtClean="0">
                <a:latin typeface="Arial" charset="0"/>
              </a:rPr>
              <a:t>Ülo Lippa</a:t>
            </a:r>
          </a:p>
          <a:p>
            <a:pPr eaLnBrk="1" hangingPunct="1"/>
            <a:endParaRPr lang="en-US" sz="2800" smtClean="0">
              <a:solidFill>
                <a:srgbClr val="40404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eaLnBrk="1" hangingPunct="1"/>
            <a:r>
              <a:rPr lang="et-EE" dirty="0" smtClean="0"/>
              <a:t>EML arengukava ja tegevussuunad 2015-2020 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229600" cy="5661025"/>
          </a:xfrm>
        </p:spPr>
        <p:txBody>
          <a:bodyPr/>
          <a:lstStyle/>
          <a:p>
            <a:pPr marL="0" indent="0" algn="just">
              <a:lnSpc>
                <a:spcPct val="80000"/>
              </a:lnSpc>
              <a:buNone/>
            </a:pPr>
            <a:r>
              <a:rPr lang="et-EE" sz="2800" dirty="0" smtClean="0"/>
              <a:t>Uus juhatus lähtudes alljärgnevast:</a:t>
            </a:r>
          </a:p>
        </p:txBody>
      </p:sp>
      <p:sp>
        <p:nvSpPr>
          <p:cNvPr id="2" name="Rectangle 1"/>
          <p:cNvSpPr/>
          <p:nvPr/>
        </p:nvSpPr>
        <p:spPr>
          <a:xfrm>
            <a:off x="611560" y="1859340"/>
            <a:ext cx="80648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/>
              <a:t>Perioodi</a:t>
            </a:r>
            <a:r>
              <a:rPr lang="en-US" sz="2800" b="1" dirty="0"/>
              <a:t> 2015-2020 </a:t>
            </a:r>
            <a:r>
              <a:rPr lang="en-US" sz="2800" b="1" dirty="0" err="1"/>
              <a:t>olulisemad</a:t>
            </a:r>
            <a:r>
              <a:rPr lang="en-US" sz="2800" b="1" dirty="0"/>
              <a:t> </a:t>
            </a:r>
            <a:r>
              <a:rPr lang="en-US" sz="2800" b="1" dirty="0" err="1"/>
              <a:t>väljakutsed</a:t>
            </a:r>
            <a:endParaRPr lang="en-US" sz="2800" b="1" dirty="0"/>
          </a:p>
          <a:p>
            <a:r>
              <a:rPr lang="en-US" sz="2800" dirty="0"/>
              <a:t>1. </a:t>
            </a:r>
            <a:r>
              <a:rPr lang="en-US" sz="2800" dirty="0" err="1"/>
              <a:t>EMLi</a:t>
            </a:r>
            <a:r>
              <a:rPr lang="en-US" sz="2800" dirty="0"/>
              <a:t> </a:t>
            </a:r>
            <a:r>
              <a:rPr lang="en-US" sz="2800" dirty="0" err="1"/>
              <a:t>kui</a:t>
            </a:r>
            <a:r>
              <a:rPr lang="en-US" sz="2800" dirty="0"/>
              <a:t> </a:t>
            </a:r>
            <a:r>
              <a:rPr lang="en-US" sz="2800" dirty="0" err="1"/>
              <a:t>Eesti</a:t>
            </a:r>
            <a:r>
              <a:rPr lang="en-US" sz="2800" dirty="0"/>
              <a:t> </a:t>
            </a:r>
            <a:r>
              <a:rPr lang="en-US" sz="2800" dirty="0" err="1"/>
              <a:t>mesinikke</a:t>
            </a:r>
            <a:r>
              <a:rPr lang="en-US" sz="2800" dirty="0"/>
              <a:t> </a:t>
            </a:r>
            <a:r>
              <a:rPr lang="en-US" sz="2800" dirty="0" err="1"/>
              <a:t>ühendava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mesindussektorit</a:t>
            </a:r>
            <a:r>
              <a:rPr lang="en-US" sz="2800" dirty="0"/>
              <a:t> </a:t>
            </a:r>
            <a:r>
              <a:rPr lang="en-US" sz="2800" dirty="0" err="1"/>
              <a:t>juhtiva</a:t>
            </a:r>
            <a:r>
              <a:rPr lang="en-US" sz="2800" dirty="0"/>
              <a:t> </a:t>
            </a:r>
            <a:r>
              <a:rPr lang="en-US" sz="2800" dirty="0" err="1"/>
              <a:t>organisatsiooni</a:t>
            </a:r>
            <a:r>
              <a:rPr lang="en-US" sz="2800" dirty="0"/>
              <a:t> </a:t>
            </a:r>
            <a:r>
              <a:rPr lang="en-US" sz="2800" dirty="0" err="1"/>
              <a:t>väljaarendamine</a:t>
            </a:r>
            <a:endParaRPr lang="en-US" sz="2800" dirty="0"/>
          </a:p>
          <a:p>
            <a:r>
              <a:rPr lang="en-US" sz="2800" dirty="0"/>
              <a:t>2. </a:t>
            </a:r>
            <a:r>
              <a:rPr lang="en-US" sz="2800" dirty="0" err="1"/>
              <a:t>Mesilaste</a:t>
            </a:r>
            <a:r>
              <a:rPr lang="en-US" sz="2800" dirty="0"/>
              <a:t> </a:t>
            </a:r>
            <a:r>
              <a:rPr lang="en-US" sz="2800" dirty="0" err="1"/>
              <a:t>kaitse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selle</a:t>
            </a:r>
            <a:r>
              <a:rPr lang="en-US" sz="2800" dirty="0"/>
              <a:t> </a:t>
            </a:r>
            <a:r>
              <a:rPr lang="en-US" sz="2800" dirty="0" err="1"/>
              <a:t>läbi</a:t>
            </a:r>
            <a:r>
              <a:rPr lang="en-US" sz="2800" dirty="0"/>
              <a:t> </a:t>
            </a:r>
            <a:r>
              <a:rPr lang="en-US" sz="2800" dirty="0" err="1"/>
              <a:t>ka</a:t>
            </a:r>
            <a:r>
              <a:rPr lang="en-US" sz="2800" dirty="0"/>
              <a:t> </a:t>
            </a:r>
            <a:r>
              <a:rPr lang="en-US" sz="2800" dirty="0" err="1"/>
              <a:t>keskkonnakaitse</a:t>
            </a:r>
            <a:endParaRPr lang="en-US" sz="2800" dirty="0"/>
          </a:p>
          <a:p>
            <a:r>
              <a:rPr lang="en-US" sz="2800" dirty="0"/>
              <a:t>3. </a:t>
            </a:r>
            <a:r>
              <a:rPr lang="en-US" sz="2800" dirty="0" err="1"/>
              <a:t>Eesti</a:t>
            </a:r>
            <a:r>
              <a:rPr lang="en-US" sz="2800" dirty="0"/>
              <a:t> </a:t>
            </a:r>
            <a:r>
              <a:rPr lang="en-US" sz="2800" dirty="0" err="1"/>
              <a:t>mee</a:t>
            </a:r>
            <a:r>
              <a:rPr lang="en-US" sz="2800" dirty="0"/>
              <a:t> </a:t>
            </a:r>
            <a:r>
              <a:rPr lang="en-US" sz="2800" dirty="0" err="1"/>
              <a:t>kvaliteedi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maine</a:t>
            </a:r>
            <a:r>
              <a:rPr lang="en-US" sz="2800" dirty="0"/>
              <a:t> </a:t>
            </a:r>
            <a:r>
              <a:rPr lang="en-US" sz="2800" dirty="0" err="1"/>
              <a:t>väärtustamine</a:t>
            </a:r>
            <a:endParaRPr lang="en-US" sz="2800" dirty="0"/>
          </a:p>
          <a:p>
            <a:r>
              <a:rPr lang="en-US" sz="2800" dirty="0"/>
              <a:t>4. </a:t>
            </a:r>
            <a:r>
              <a:rPr lang="en-US" sz="2800" dirty="0" err="1"/>
              <a:t>Mesinduse</a:t>
            </a:r>
            <a:r>
              <a:rPr lang="en-US" sz="2800" dirty="0"/>
              <a:t> </a:t>
            </a:r>
            <a:r>
              <a:rPr lang="en-US" sz="2800" dirty="0" err="1"/>
              <a:t>laialdane</a:t>
            </a:r>
            <a:r>
              <a:rPr lang="en-US" sz="2800" dirty="0"/>
              <a:t> </a:t>
            </a:r>
            <a:r>
              <a:rPr lang="en-US" sz="2800" dirty="0" err="1"/>
              <a:t>tutvustamine</a:t>
            </a:r>
            <a:r>
              <a:rPr lang="en-US" sz="2800" dirty="0"/>
              <a:t>, </a:t>
            </a:r>
            <a:r>
              <a:rPr lang="en-US" sz="2800" dirty="0" err="1"/>
              <a:t>propageerimine</a:t>
            </a:r>
            <a:r>
              <a:rPr lang="en-US" sz="2800" dirty="0"/>
              <a:t> </a:t>
            </a:r>
            <a:r>
              <a:rPr lang="en-US" sz="2800" dirty="0" err="1"/>
              <a:t>ja</a:t>
            </a:r>
            <a:r>
              <a:rPr lang="en-US" sz="2800" dirty="0"/>
              <a:t> </a:t>
            </a:r>
            <a:r>
              <a:rPr lang="en-US" sz="2800" dirty="0" err="1"/>
              <a:t>arendamine</a:t>
            </a:r>
            <a:r>
              <a:rPr lang="en-US" sz="2800" dirty="0"/>
              <a:t> </a:t>
            </a:r>
            <a:r>
              <a:rPr lang="en-US" sz="2800" dirty="0" err="1"/>
              <a:t>ühiskonna</a:t>
            </a:r>
            <a:r>
              <a:rPr lang="en-US" sz="2800" dirty="0"/>
              <a:t> </a:t>
            </a:r>
            <a:r>
              <a:rPr lang="en-US" sz="2800" dirty="0" err="1"/>
              <a:t>kasuks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23990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et-EE" dirty="0" smtClean="0"/>
              <a:t>Tegevused (EML sisene)  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8229600" cy="56610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t-EE" dirty="0" smtClean="0"/>
              <a:t>Uue juhatuse töö käivitamine,vastutusvaldkondade jagunemine, raamatupidamise ja tegevjuhtimise auditeerimine, vajalike muudatuste elluviimine (raamatupidamisteenuse sisseost kuluefektiivsuse suurendamiseks)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Juhatuse koosolekuid toimunud- 4 (5.koosolek 03.novembril, 1 koosolek ühine EKMÜ juhatusega)</a:t>
            </a:r>
            <a:endParaRPr lang="et-EE" dirty="0"/>
          </a:p>
          <a:p>
            <a:pPr algn="just">
              <a:lnSpc>
                <a:spcPct val="80000"/>
              </a:lnSpc>
            </a:pPr>
            <a:r>
              <a:rPr lang="et-EE" dirty="0" smtClean="0"/>
              <a:t>Pidevad arutelud listis, telefonitsi, Skype koosolekute sisseviimine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EML </a:t>
            </a:r>
            <a:r>
              <a:rPr lang="et-EE" dirty="0"/>
              <a:t>kontoriruumide võimaliku kolimise, uute ruumide otsimise küsimus</a:t>
            </a:r>
            <a:r>
              <a:rPr lang="et-EE" dirty="0" smtClean="0"/>
              <a:t>.(V.Vain)</a:t>
            </a:r>
            <a:endParaRPr lang="et-EE" dirty="0"/>
          </a:p>
          <a:p>
            <a:pPr algn="just">
              <a:lnSpc>
                <a:spcPct val="80000"/>
              </a:lnSpc>
            </a:pPr>
            <a:endParaRPr lang="et-EE" dirty="0"/>
          </a:p>
          <a:p>
            <a:pPr algn="just">
              <a:lnSpc>
                <a:spcPct val="80000"/>
              </a:lnSpc>
            </a:pPr>
            <a:endParaRPr lang="et-EE" sz="2800" dirty="0"/>
          </a:p>
          <a:p>
            <a:pPr marL="0" indent="0" algn="just">
              <a:lnSpc>
                <a:spcPct val="80000"/>
              </a:lnSpc>
              <a:buNone/>
            </a:pPr>
            <a:endParaRPr lang="et-EE" sz="2800" dirty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2610989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et-EE" dirty="0" smtClean="0"/>
              <a:t>Tegevused (EML sisene)  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8229600" cy="56610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t-EE" dirty="0"/>
              <a:t>Tegevjuhi konkursi ettevalmistamine ja läbiviimine (Rea Raus, Andres Tamla, Priit Nõgisto, Vallo Vain).</a:t>
            </a:r>
          </a:p>
          <a:p>
            <a:pPr algn="just">
              <a:lnSpc>
                <a:spcPct val="80000"/>
              </a:lnSpc>
            </a:pPr>
            <a:r>
              <a:rPr lang="et-EE" dirty="0"/>
              <a:t>Ajakirja Mesinik sisu (kõikide juhatuse liikmete panus)</a:t>
            </a:r>
            <a:r>
              <a:rPr lang="et-EE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Töö </a:t>
            </a:r>
            <a:r>
              <a:rPr lang="et-EE" dirty="0"/>
              <a:t>Mesindusprogrammi </a:t>
            </a:r>
            <a:r>
              <a:rPr lang="et-EE" dirty="0" smtClean="0"/>
              <a:t>kava (A.Kilk, R.Raus) </a:t>
            </a:r>
            <a:r>
              <a:rPr lang="et-EE" dirty="0"/>
              <a:t>ning mesindussektori arengukava dokumentidega</a:t>
            </a:r>
            <a:r>
              <a:rPr lang="et-EE" dirty="0" smtClean="0"/>
              <a:t>.(S.Otsmann)</a:t>
            </a:r>
            <a:endParaRPr lang="et-EE" dirty="0"/>
          </a:p>
          <a:p>
            <a:pPr algn="just">
              <a:lnSpc>
                <a:spcPct val="80000"/>
              </a:lnSpc>
            </a:pPr>
            <a:r>
              <a:rPr lang="et-EE" dirty="0"/>
              <a:t>Akadeemilise Mesinduse Seltsi/Kompetentsikeskuse loomise </a:t>
            </a:r>
            <a:r>
              <a:rPr lang="et-EE" dirty="0" smtClean="0"/>
              <a:t>ettevalmistamine (A.Rohtla, A.Kilk, R.Raus)</a:t>
            </a:r>
            <a:endParaRPr lang="et-EE" dirty="0"/>
          </a:p>
          <a:p>
            <a:pPr algn="just">
              <a:lnSpc>
                <a:spcPct val="80000"/>
              </a:lnSpc>
            </a:pPr>
            <a:r>
              <a:rPr lang="et-EE" dirty="0"/>
              <a:t>EML Koolituskeskuse arendamise küsimused</a:t>
            </a:r>
            <a:r>
              <a:rPr lang="et-EE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t-EE" dirty="0" smtClean="0"/>
              <a:t>Arenguvajadused: EML koduleht- uuendamise vajadus; info liikumine</a:t>
            </a:r>
            <a:endParaRPr lang="et-EE" dirty="0"/>
          </a:p>
          <a:p>
            <a:pPr algn="just">
              <a:lnSpc>
                <a:spcPct val="80000"/>
              </a:lnSpc>
            </a:pPr>
            <a:endParaRPr lang="et-EE" dirty="0"/>
          </a:p>
          <a:p>
            <a:pPr marL="0" indent="0" algn="just">
              <a:lnSpc>
                <a:spcPct val="80000"/>
              </a:lnSpc>
              <a:buNone/>
            </a:pPr>
            <a:endParaRPr lang="et-EE" sz="2800" dirty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3815290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444038" cy="708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pPr eaLnBrk="1" hangingPunct="1"/>
            <a:r>
              <a:rPr lang="et-EE" dirty="0" smtClean="0"/>
              <a:t>Audiitori märkustele tuginev revisjonikomisjoni aruanne</a:t>
            </a:r>
          </a:p>
        </p:txBody>
      </p:sp>
      <p:sp>
        <p:nvSpPr>
          <p:cNvPr id="15363" name="Rectangle 4"/>
          <p:cNvSpPr>
            <a:spLocks noGrp="1"/>
          </p:cNvSpPr>
          <p:nvPr>
            <p:ph type="body" idx="1"/>
          </p:nvPr>
        </p:nvSpPr>
        <p:spPr>
          <a:xfrm>
            <a:off x="611560" y="836712"/>
            <a:ext cx="8229600" cy="5661025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et-EE" sz="2800" dirty="0"/>
          </a:p>
          <a:p>
            <a:pPr algn="just">
              <a:lnSpc>
                <a:spcPct val="80000"/>
              </a:lnSpc>
            </a:pP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Tegevjuhiga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seotud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-Roman"/>
              </a:rPr>
              <a:t>kolme</a:t>
            </a:r>
            <a:r>
              <a:rPr lang="en-US" sz="2400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-Roman"/>
              </a:rPr>
              <a:t>firmaga</a:t>
            </a:r>
            <a:r>
              <a:rPr lang="en-US" sz="2400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 smtClean="0">
                <a:solidFill>
                  <a:prstClr val="black"/>
                </a:solidFill>
                <a:latin typeface="Times-Roman"/>
              </a:rPr>
              <a:t>lepingud</a:t>
            </a:r>
            <a:r>
              <a:rPr lang="en-US" sz="2400" dirty="0" smtClean="0">
                <a:solidFill>
                  <a:prstClr val="black"/>
                </a:solidFill>
                <a:latin typeface="Times-Roman"/>
              </a:rPr>
              <a:t>. </a:t>
            </a:r>
            <a:r>
              <a:rPr lang="en-US" sz="2400" dirty="0" err="1" smtClean="0">
                <a:solidFill>
                  <a:prstClr val="black"/>
                </a:solidFill>
                <a:latin typeface="Times-Roman"/>
              </a:rPr>
              <a:t>Lepingutes</a:t>
            </a:r>
            <a:r>
              <a:rPr lang="en-US" sz="2400" dirty="0" smtClean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sätestatud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ülesanded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kattusid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osaliselt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tegevjuhi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ametijuhendis</a:t>
            </a:r>
            <a:r>
              <a:rPr lang="en-US" sz="2400" dirty="0">
                <a:solidFill>
                  <a:prstClr val="black"/>
                </a:solidFill>
                <a:latin typeface="Times-Roman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-Roman"/>
              </a:rPr>
              <a:t>tooduga</a:t>
            </a:r>
            <a:r>
              <a:rPr lang="en-US" sz="2400" dirty="0" smtClean="0">
                <a:solidFill>
                  <a:prstClr val="black"/>
                </a:solidFill>
                <a:latin typeface="Times-Roman"/>
              </a:rPr>
              <a:t>.</a:t>
            </a:r>
          </a:p>
          <a:p>
            <a:pPr algn="just">
              <a:lnSpc>
                <a:spcPct val="80000"/>
              </a:lnSpc>
            </a:pPr>
            <a:r>
              <a:rPr lang="en-US" sz="2400" dirty="0" err="1"/>
              <a:t>Ametijuhendi</a:t>
            </a:r>
            <a:r>
              <a:rPr lang="en-US" sz="2400" dirty="0"/>
              <a:t> </a:t>
            </a:r>
            <a:r>
              <a:rPr lang="en-US" sz="2400" dirty="0" err="1"/>
              <a:t>täiendusega</a:t>
            </a:r>
            <a:r>
              <a:rPr lang="en-US" sz="2400" dirty="0"/>
              <a:t>, 4.01.2016, </a:t>
            </a:r>
            <a:r>
              <a:rPr lang="en-US" sz="2400" dirty="0" err="1"/>
              <a:t>lisandus</a:t>
            </a:r>
            <a:r>
              <a:rPr lang="en-US" sz="2400" dirty="0"/>
              <a:t> </a:t>
            </a:r>
            <a:r>
              <a:rPr lang="en-US" sz="2400" dirty="0" err="1"/>
              <a:t>kohustuste</a:t>
            </a:r>
            <a:r>
              <a:rPr lang="en-US" sz="2400" dirty="0"/>
              <a:t> </a:t>
            </a:r>
            <a:r>
              <a:rPr lang="en-US" sz="2400" dirty="0" err="1"/>
              <a:t>hulka</a:t>
            </a:r>
            <a:r>
              <a:rPr lang="en-US" sz="2400" dirty="0"/>
              <a:t> </a:t>
            </a:r>
            <a:r>
              <a:rPr lang="en-US" sz="2400" dirty="0" err="1"/>
              <a:t>ka</a:t>
            </a:r>
            <a:r>
              <a:rPr lang="en-US" sz="2400" dirty="0"/>
              <a:t> </a:t>
            </a:r>
            <a:r>
              <a:rPr lang="en-US" sz="2400" dirty="0" err="1"/>
              <a:t>raamatupidamise</a:t>
            </a:r>
            <a:r>
              <a:rPr lang="en-US" sz="2400" dirty="0"/>
              <a:t> </a:t>
            </a:r>
            <a:r>
              <a:rPr lang="en-US" sz="2400" dirty="0" err="1"/>
              <a:t>tegemine</a:t>
            </a:r>
            <a:r>
              <a:rPr lang="en-US" sz="2400" dirty="0"/>
              <a:t>. </a:t>
            </a:r>
            <a:r>
              <a:rPr lang="en-US" sz="2400" dirty="0" err="1"/>
              <a:t>Samal</a:t>
            </a:r>
            <a:r>
              <a:rPr lang="en-US" sz="2400" dirty="0"/>
              <a:t> </a:t>
            </a:r>
            <a:r>
              <a:rPr lang="en-US" sz="2400" dirty="0" err="1"/>
              <a:t>ajal</a:t>
            </a:r>
            <a:r>
              <a:rPr lang="en-US" sz="2400" dirty="0"/>
              <a:t> </a:t>
            </a:r>
            <a:r>
              <a:rPr lang="en-US" sz="2400" dirty="0" err="1"/>
              <a:t>ametijuhendi</a:t>
            </a:r>
            <a:r>
              <a:rPr lang="en-US" sz="2400" dirty="0"/>
              <a:t> </a:t>
            </a:r>
            <a:r>
              <a:rPr lang="en-US" sz="2400" dirty="0" err="1"/>
              <a:t>kvalifikatsiooninõuetesse</a:t>
            </a:r>
            <a:r>
              <a:rPr lang="en-US" sz="2400" dirty="0"/>
              <a:t> </a:t>
            </a:r>
            <a:r>
              <a:rPr lang="en-US" sz="2400" dirty="0" err="1"/>
              <a:t>selline</a:t>
            </a:r>
            <a:r>
              <a:rPr lang="en-US" sz="2400" dirty="0"/>
              <a:t> </a:t>
            </a:r>
            <a:r>
              <a:rPr lang="en-US" sz="2400" dirty="0" err="1"/>
              <a:t>muudatus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 smtClean="0"/>
              <a:t>jõudnud</a:t>
            </a:r>
            <a:endParaRPr lang="en-US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err="1" smtClean="0"/>
              <a:t>Majandusaasta</a:t>
            </a:r>
            <a:r>
              <a:rPr lang="en-US" sz="2400" dirty="0" smtClean="0"/>
              <a:t> </a:t>
            </a:r>
            <a:r>
              <a:rPr lang="en-US" sz="2400" dirty="0" err="1"/>
              <a:t>a</a:t>
            </a:r>
            <a:r>
              <a:rPr lang="en-US" sz="2400" dirty="0" err="1" smtClean="0"/>
              <a:t>ruande</a:t>
            </a:r>
            <a:r>
              <a:rPr lang="en-US" sz="2400" dirty="0" smtClean="0"/>
              <a:t> </a:t>
            </a:r>
            <a:r>
              <a:rPr lang="en-US" sz="2400" dirty="0" err="1"/>
              <a:t>lisades</a:t>
            </a:r>
            <a:r>
              <a:rPr lang="en-US" sz="2400" dirty="0"/>
              <a:t> </a:t>
            </a:r>
            <a:r>
              <a:rPr lang="en-US" sz="2400" dirty="0" err="1"/>
              <a:t>olid</a:t>
            </a:r>
            <a:r>
              <a:rPr lang="en-US" sz="2400" dirty="0"/>
              <a:t> </a:t>
            </a:r>
            <a:r>
              <a:rPr lang="en-US" sz="2400" dirty="0" err="1"/>
              <a:t>puudujäägid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lepiti</a:t>
            </a:r>
            <a:r>
              <a:rPr lang="en-US" sz="2400" dirty="0"/>
              <a:t> </a:t>
            </a:r>
            <a:r>
              <a:rPr lang="en-US" sz="2400" dirty="0" err="1"/>
              <a:t>kokku</a:t>
            </a:r>
            <a:r>
              <a:rPr lang="en-US" sz="2400" dirty="0"/>
              <a:t>, et </a:t>
            </a:r>
            <a:r>
              <a:rPr lang="en-US" sz="2400" dirty="0" err="1"/>
              <a:t>tegevjuht</a:t>
            </a:r>
            <a:r>
              <a:rPr lang="en-US" sz="2400" dirty="0"/>
              <a:t> </a:t>
            </a:r>
            <a:r>
              <a:rPr lang="en-US" sz="2400" dirty="0" err="1"/>
              <a:t>viib</a:t>
            </a:r>
            <a:r>
              <a:rPr lang="en-US" sz="2400" dirty="0"/>
              <a:t> </a:t>
            </a:r>
            <a:r>
              <a:rPr lang="en-US" sz="2400" dirty="0" err="1"/>
              <a:t>soovitatud</a:t>
            </a:r>
            <a:r>
              <a:rPr lang="en-US" sz="2400" dirty="0"/>
              <a:t> </a:t>
            </a:r>
            <a:r>
              <a:rPr lang="en-US" sz="2400" dirty="0" err="1"/>
              <a:t>muudatused</a:t>
            </a:r>
            <a:r>
              <a:rPr lang="en-US" sz="2400" dirty="0"/>
              <a:t> </a:t>
            </a:r>
            <a:r>
              <a:rPr lang="en-US" sz="2400" dirty="0" err="1"/>
              <a:t>sisse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esitatakse</a:t>
            </a:r>
            <a:r>
              <a:rPr lang="en-US" sz="2400" dirty="0"/>
              <a:t> </a:t>
            </a:r>
            <a:r>
              <a:rPr lang="en-US" sz="2400" dirty="0" err="1"/>
              <a:t>terviklik</a:t>
            </a:r>
            <a:r>
              <a:rPr lang="en-US" sz="2400" dirty="0"/>
              <a:t> </a:t>
            </a:r>
            <a:r>
              <a:rPr lang="en-US" sz="2400" dirty="0" err="1"/>
              <a:t>aruanne</a:t>
            </a:r>
            <a:r>
              <a:rPr lang="en-US" sz="2400" dirty="0"/>
              <a:t> </a:t>
            </a:r>
            <a:r>
              <a:rPr lang="en-US" sz="2400" dirty="0" err="1"/>
              <a:t>uuesti</a:t>
            </a:r>
            <a:r>
              <a:rPr lang="en-US" sz="2400" dirty="0"/>
              <a:t> </a:t>
            </a:r>
            <a:r>
              <a:rPr lang="en-US" sz="2400" dirty="0" err="1" smtClean="0"/>
              <a:t>kontrolliks</a:t>
            </a:r>
            <a:endParaRPr lang="en-US" sz="2400" dirty="0" smtClean="0"/>
          </a:p>
          <a:p>
            <a:pPr algn="just">
              <a:lnSpc>
                <a:spcPct val="80000"/>
              </a:lnSpc>
            </a:pPr>
            <a:r>
              <a:rPr lang="en-US" sz="2400" dirty="0" err="1"/>
              <a:t>L</a:t>
            </a:r>
            <a:r>
              <a:rPr lang="en-US" sz="2400" dirty="0" err="1" smtClean="0"/>
              <a:t>igipääsud</a:t>
            </a:r>
            <a:r>
              <a:rPr lang="en-US" sz="2400" dirty="0" smtClean="0"/>
              <a:t> </a:t>
            </a:r>
            <a:r>
              <a:rPr lang="en-US" sz="2400" dirty="0" err="1"/>
              <a:t>raamatupidamisprogrammi</a:t>
            </a:r>
            <a:r>
              <a:rPr lang="en-US" sz="2400" dirty="0"/>
              <a:t> </a:t>
            </a:r>
            <a:r>
              <a:rPr lang="en-US" sz="2400" dirty="0" err="1" smtClean="0"/>
              <a:t>olid</a:t>
            </a:r>
            <a:r>
              <a:rPr lang="en-US" sz="2400" dirty="0" smtClean="0"/>
              <a:t> </a:t>
            </a:r>
            <a:r>
              <a:rPr lang="en-US" sz="2400" dirty="0" err="1"/>
              <a:t>ainult</a:t>
            </a:r>
            <a:r>
              <a:rPr lang="en-US" sz="2400" dirty="0"/>
              <a:t> </a:t>
            </a:r>
            <a:r>
              <a:rPr lang="en-US" sz="2400" dirty="0" err="1"/>
              <a:t>tegevjuhil</a:t>
            </a:r>
            <a:r>
              <a:rPr lang="en-US" sz="2400" dirty="0"/>
              <a:t>. </a:t>
            </a:r>
            <a:r>
              <a:rPr lang="en-US" sz="2400" dirty="0"/>
              <a:t>P</a:t>
            </a:r>
            <a:r>
              <a:rPr lang="en-US" sz="2400" dirty="0" smtClean="0"/>
              <a:t>eaks </a:t>
            </a:r>
            <a:r>
              <a:rPr lang="en-US" sz="2400" dirty="0" err="1"/>
              <a:t>olema</a:t>
            </a:r>
            <a:r>
              <a:rPr lang="en-US" sz="2400" dirty="0"/>
              <a:t> </a:t>
            </a:r>
            <a:r>
              <a:rPr lang="en-US" sz="2400" dirty="0" err="1"/>
              <a:t>vähemalt</a:t>
            </a:r>
            <a:r>
              <a:rPr lang="en-US" sz="2400" dirty="0"/>
              <a:t> </a:t>
            </a:r>
            <a:r>
              <a:rPr lang="en-US" sz="2400" dirty="0" err="1"/>
              <a:t>mõnel</a:t>
            </a:r>
            <a:r>
              <a:rPr lang="en-US" sz="2400" dirty="0"/>
              <a:t> </a:t>
            </a:r>
            <a:r>
              <a:rPr lang="en-US" sz="2400" dirty="0" err="1"/>
              <a:t>teiselgi</a:t>
            </a:r>
            <a:r>
              <a:rPr lang="en-US" sz="2400" dirty="0"/>
              <a:t> </a:t>
            </a:r>
            <a:r>
              <a:rPr lang="en-US" sz="2400" dirty="0" err="1"/>
              <a:t>pädeval</a:t>
            </a:r>
            <a:r>
              <a:rPr lang="en-US" sz="2400" dirty="0"/>
              <a:t> </a:t>
            </a:r>
            <a:r>
              <a:rPr lang="en-US" sz="2400" dirty="0" err="1"/>
              <a:t>juhatuse</a:t>
            </a:r>
            <a:r>
              <a:rPr lang="en-US" sz="2400" dirty="0"/>
              <a:t> </a:t>
            </a:r>
            <a:r>
              <a:rPr lang="en-US" sz="2400" dirty="0" err="1"/>
              <a:t>liikmel</a:t>
            </a:r>
            <a:r>
              <a:rPr lang="en-US" sz="2400" dirty="0" smtClean="0"/>
              <a:t>.</a:t>
            </a:r>
          </a:p>
          <a:p>
            <a:pPr algn="just">
              <a:lnSpc>
                <a:spcPct val="80000"/>
              </a:lnSpc>
            </a:pPr>
            <a:r>
              <a:rPr lang="en-US" sz="2400" dirty="0" err="1" smtClean="0"/>
              <a:t>Ametijuhendis</a:t>
            </a:r>
            <a:r>
              <a:rPr lang="en-US" sz="2400" dirty="0" smtClean="0"/>
              <a:t> </a:t>
            </a:r>
            <a:r>
              <a:rPr lang="en-US" sz="2400" dirty="0" err="1"/>
              <a:t>kirjas</a:t>
            </a:r>
            <a:r>
              <a:rPr lang="en-US" sz="2400" dirty="0"/>
              <a:t> </a:t>
            </a:r>
            <a:r>
              <a:rPr lang="en-US" sz="2400" dirty="0" err="1"/>
              <a:t>punkt</a:t>
            </a:r>
            <a:r>
              <a:rPr lang="en-US" sz="2400" dirty="0"/>
              <a:t> 13, mille </a:t>
            </a:r>
            <a:r>
              <a:rPr lang="en-US" sz="2400" dirty="0" err="1"/>
              <a:t>alusel</a:t>
            </a:r>
            <a:r>
              <a:rPr lang="en-US" sz="2400" dirty="0"/>
              <a:t> „</a:t>
            </a:r>
            <a:r>
              <a:rPr lang="en-US" sz="2400" dirty="0" err="1"/>
              <a:t>tegevjuht</a:t>
            </a:r>
            <a:r>
              <a:rPr lang="en-US" sz="2400" dirty="0"/>
              <a:t> </a:t>
            </a:r>
            <a:r>
              <a:rPr lang="en-US" sz="2400" dirty="0" err="1"/>
              <a:t>algatab</a:t>
            </a:r>
            <a:r>
              <a:rPr lang="en-US" sz="2400" dirty="0"/>
              <a:t> </a:t>
            </a:r>
            <a:r>
              <a:rPr lang="en-US" sz="2400" dirty="0" err="1"/>
              <a:t>mesindusalaseid</a:t>
            </a:r>
            <a:r>
              <a:rPr lang="en-US" sz="2400" dirty="0"/>
              <a:t> </a:t>
            </a:r>
            <a:r>
              <a:rPr lang="en-US" sz="2400" dirty="0" err="1"/>
              <a:t>projekte</a:t>
            </a:r>
            <a:r>
              <a:rPr lang="en-US" sz="2400" dirty="0"/>
              <a:t>, </a:t>
            </a:r>
            <a:r>
              <a:rPr lang="en-US" sz="2400" dirty="0" err="1"/>
              <a:t>eelnevalt</a:t>
            </a:r>
            <a:r>
              <a:rPr lang="en-US" sz="2400" dirty="0"/>
              <a:t> </a:t>
            </a:r>
            <a:r>
              <a:rPr lang="en-US" sz="2400" dirty="0" err="1"/>
              <a:t>kooskõlastades</a:t>
            </a:r>
            <a:r>
              <a:rPr lang="en-US" sz="2400" dirty="0"/>
              <a:t> </a:t>
            </a:r>
            <a:r>
              <a:rPr lang="en-US" sz="2400" dirty="0" err="1"/>
              <a:t>sisu</a:t>
            </a:r>
            <a:r>
              <a:rPr lang="en-US" sz="2400" dirty="0"/>
              <a:t> </a:t>
            </a:r>
            <a:r>
              <a:rPr lang="en-US" sz="2400" dirty="0" err="1"/>
              <a:t>ja</a:t>
            </a:r>
            <a:r>
              <a:rPr lang="en-US" sz="2400" dirty="0"/>
              <a:t> </a:t>
            </a:r>
            <a:r>
              <a:rPr lang="en-US" sz="2400" dirty="0" err="1"/>
              <a:t>eelarve</a:t>
            </a:r>
            <a:r>
              <a:rPr lang="en-US" sz="2400" dirty="0"/>
              <a:t> </a:t>
            </a:r>
            <a:r>
              <a:rPr lang="en-US" sz="2400" dirty="0" err="1"/>
              <a:t>juhatuse</a:t>
            </a:r>
            <a:r>
              <a:rPr lang="en-US" sz="2400" dirty="0"/>
              <a:t> </a:t>
            </a:r>
            <a:r>
              <a:rPr lang="en-US" sz="2400" dirty="0" err="1"/>
              <a:t>esimehega</a:t>
            </a:r>
            <a:r>
              <a:rPr lang="en-US" sz="2400" dirty="0"/>
              <a:t>”. </a:t>
            </a:r>
            <a:r>
              <a:rPr lang="en-US" sz="2400" dirty="0" err="1"/>
              <a:t>Sõnastusest</a:t>
            </a:r>
            <a:r>
              <a:rPr lang="en-US" sz="2400" dirty="0"/>
              <a:t> </a:t>
            </a:r>
            <a:r>
              <a:rPr lang="en-US" sz="2400" dirty="0" err="1"/>
              <a:t>lähtuvalt</a:t>
            </a:r>
            <a:r>
              <a:rPr lang="en-US" sz="2400" dirty="0"/>
              <a:t> </a:t>
            </a:r>
            <a:r>
              <a:rPr lang="en-US" sz="2400" dirty="0" err="1"/>
              <a:t>ei</a:t>
            </a:r>
            <a:r>
              <a:rPr lang="en-US" sz="2400" dirty="0"/>
              <a:t> </a:t>
            </a:r>
            <a:r>
              <a:rPr lang="en-US" sz="2400" dirty="0" err="1"/>
              <a:t>arvestata</a:t>
            </a:r>
            <a:r>
              <a:rPr lang="en-US" sz="2400" dirty="0"/>
              <a:t> </a:t>
            </a:r>
            <a:r>
              <a:rPr lang="en-US" sz="2400" dirty="0" err="1"/>
              <a:t>kooskõlastuste</a:t>
            </a:r>
            <a:r>
              <a:rPr lang="en-US" sz="2400" dirty="0"/>
              <a:t> </a:t>
            </a:r>
            <a:r>
              <a:rPr lang="en-US" sz="2400" dirty="0" err="1"/>
              <a:t>juures</a:t>
            </a:r>
            <a:r>
              <a:rPr lang="en-US" sz="2400" dirty="0"/>
              <a:t> </a:t>
            </a:r>
            <a:r>
              <a:rPr lang="en-US" sz="2400" dirty="0" err="1"/>
              <a:t>terve</a:t>
            </a:r>
            <a:r>
              <a:rPr lang="en-US" sz="2400" dirty="0"/>
              <a:t> </a:t>
            </a:r>
            <a:r>
              <a:rPr lang="en-US" sz="2400" dirty="0" err="1"/>
              <a:t>juhatusega</a:t>
            </a:r>
            <a:r>
              <a:rPr lang="en-US" sz="2400" dirty="0"/>
              <a:t>, </a:t>
            </a:r>
            <a:r>
              <a:rPr lang="en-US" sz="2400" dirty="0" err="1"/>
              <a:t>vaid</a:t>
            </a:r>
            <a:r>
              <a:rPr lang="en-US" sz="2400" dirty="0"/>
              <a:t> </a:t>
            </a:r>
            <a:r>
              <a:rPr lang="en-US" sz="2400" dirty="0" err="1"/>
              <a:t>ainult</a:t>
            </a:r>
            <a:r>
              <a:rPr lang="en-US" sz="2400" dirty="0"/>
              <a:t> </a:t>
            </a:r>
            <a:r>
              <a:rPr lang="en-US" sz="2400" dirty="0" err="1"/>
              <a:t>esimehega</a:t>
            </a:r>
            <a:r>
              <a:rPr lang="en-US" sz="2400" dirty="0"/>
              <a:t>.</a:t>
            </a:r>
            <a:endParaRPr lang="en-US" sz="2400" dirty="0" smtClean="0"/>
          </a:p>
          <a:p>
            <a:pPr algn="just">
              <a:lnSpc>
                <a:spcPct val="80000"/>
              </a:lnSpc>
            </a:pPr>
            <a:endParaRPr lang="en-US" sz="2000" dirty="0"/>
          </a:p>
          <a:p>
            <a:pPr algn="just">
              <a:lnSpc>
                <a:spcPct val="80000"/>
              </a:lnSpc>
            </a:pPr>
            <a:endParaRPr lang="et-EE" sz="2000" dirty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  <a:p>
            <a:pPr algn="just">
              <a:lnSpc>
                <a:spcPct val="80000"/>
              </a:lnSpc>
            </a:pPr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13419229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abepäeva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teabepäevad.potx</Template>
  <TotalTime>4670</TotalTime>
  <Words>1759</Words>
  <Application>Microsoft Macintosh PowerPoint</Application>
  <PresentationFormat>On-screen Show (4:3)</PresentationFormat>
  <Paragraphs>160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teabepäevad</vt:lpstr>
      <vt:lpstr>Eesti Mesinike Liidu  üldkoosolek  03.november 2018 Tartu</vt:lpstr>
      <vt:lpstr>Koosoleku juhataja ja protokollija </vt:lpstr>
      <vt:lpstr>Koosoleku kava</vt:lpstr>
      <vt:lpstr>Ülevaade Eesti Mesinike Liidu  juhatuse tegevusest  aprill-oktoober 2018</vt:lpstr>
      <vt:lpstr>EML 11-liikmeline juhatus</vt:lpstr>
      <vt:lpstr>EML arengukava ja tegevussuunad 2015-2020 </vt:lpstr>
      <vt:lpstr>Tegevused (EML sisene)  </vt:lpstr>
      <vt:lpstr>Tegevused (EML sisene)  </vt:lpstr>
      <vt:lpstr>Audiitori märkustele tuginev revisjonikomisjoni aruanne</vt:lpstr>
      <vt:lpstr>Töö koostööpartnerite ja ametkondadega</vt:lpstr>
      <vt:lpstr>Töö koostööpartnerite ja ametkondadega</vt:lpstr>
      <vt:lpstr>Töö koostööpartnerite ja ametkondadega</vt:lpstr>
      <vt:lpstr>Avalikkus ja mesinduskogukond</vt:lpstr>
      <vt:lpstr>Tegevused (väline)</vt:lpstr>
      <vt:lpstr>Projektid</vt:lpstr>
      <vt:lpstr>Projektidest lähemalt.  Mesi on hea 2018</vt:lpstr>
      <vt:lpstr>Mesi on hea 2018</vt:lpstr>
      <vt:lpstr>Mesi on hea 2018</vt:lpstr>
      <vt:lpstr>Töösolevad projektid</vt:lpstr>
      <vt:lpstr>Uus tegevjuht- Rasmus Paesüld</vt:lpstr>
      <vt:lpstr>EML aastal 2018</vt:lpstr>
      <vt:lpstr>Tarutoetustest</vt:lpstr>
      <vt:lpstr>Aasta Mesinik 2018 kandidaat</vt:lpstr>
      <vt:lpstr>Aasta Mesinik 2018 kandidaat</vt:lpstr>
      <vt:lpstr>Aasta Mesinik 2018 kandidaat</vt:lpstr>
      <vt:lpstr>Aasta Mesinik 2018 kandidaat</vt:lpstr>
      <vt:lpstr>Aasta Mesinik 2018 kandidaat</vt:lpstr>
      <vt:lpstr>Aasta Mesinik 2018 kandidaat </vt:lpstr>
      <vt:lpstr>Aasta Mesinik 2018 kandidaat </vt:lpstr>
      <vt:lpstr>Aasta põllumees- mesilaste sõber</vt:lpstr>
      <vt:lpstr>Aasta põllumees- mesilaste sõber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 </dc:title>
  <dc:creator>Eric Vadeboncoeur</dc:creator>
  <cp:lastModifiedBy>Rea Raus</cp:lastModifiedBy>
  <cp:revision>43</cp:revision>
  <cp:lastPrinted>2018-11-02T11:30:14Z</cp:lastPrinted>
  <dcterms:created xsi:type="dcterms:W3CDTF">2018-10-05T01:27:31Z</dcterms:created>
  <dcterms:modified xsi:type="dcterms:W3CDTF">2018-11-03T09:50:27Z</dcterms:modified>
</cp:coreProperties>
</file>